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4" r:id="rId4"/>
    <p:sldMasterId id="2147483695" r:id="rId5"/>
    <p:sldMasterId id="2147483696" r:id="rId6"/>
    <p:sldMasterId id="2147483697" r:id="rId7"/>
  </p:sldMasterIdLst>
  <p:notesMasterIdLst>
    <p:notesMasterId r:id="rId38"/>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Lst>
  <p:sldSz cx="12192000" cy="6858000"/>
  <p:notesSz cx="6858000" cy="9144000"/>
  <p:embeddedFontLst>
    <p:embeddedFont>
      <p:font typeface="Bebas Neue" panose="020B0606020202050201" pitchFamily="34" charset="0"/>
      <p:regular r:id="rId39"/>
    </p:embeddedFont>
    <p:embeddedFont>
      <p:font typeface="Poppins" panose="00000800000000000000" pitchFamily="2" charset="0"/>
      <p:regular r:id="rId40"/>
      <p:bold r:id="rId41"/>
      <p:italic r:id="rId42"/>
      <p:boldItalic r:id="rId43"/>
    </p:embeddedFont>
    <p:embeddedFont>
      <p:font typeface="Raleway" pitchFamily="2" charset="0"/>
      <p:regular r:id="rId44"/>
      <p:bold r:id="rId45"/>
      <p:italic r:id="rId46"/>
      <p:boldItalic r:id="rId47"/>
    </p:embeddedFont>
    <p:embeddedFont>
      <p:font typeface="Roboto" panose="02000000000000000000" pitchFamily="2" charset="0"/>
      <p:regular r:id="rId48"/>
      <p:bold r:id="rId49"/>
      <p:italic r:id="rId50"/>
      <p:boldItalic r:id="rId51"/>
    </p:embeddedFont>
    <p:embeddedFont>
      <p:font typeface="Roboto Medium" panose="02000000000000000000" pitchFamily="2"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67D6C1-98CE-44AF-B666-EE125FDFDC5F}">
  <a:tblStyle styleId="{F067D6C1-98CE-44AF-B666-EE125FDFDC5F}"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font" Target="fonts/font1.fntdata"/><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font" Target="fonts/font17.fntdata"/><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font" Target="fonts/font15.fntdata"/><Relationship Id="rId58" Type="http://schemas.openxmlformats.org/officeDocument/2006/relationships/theme" Target="theme/theme1.xml"/><Relationship Id="rId5" Type="http://schemas.openxmlformats.org/officeDocument/2006/relationships/slideMaster" Target="slideMasters/slideMaster2.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font" Target="fonts/font13.fntdata"/><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notesMaster" Target="notesMasters/notesMaster1.xml"/><Relationship Id="rId46" Type="http://schemas.openxmlformats.org/officeDocument/2006/relationships/font" Target="fonts/font8.fntdata"/><Relationship Id="rId59" Type="http://schemas.openxmlformats.org/officeDocument/2006/relationships/tableStyles" Target="tableStyles.xml"/><Relationship Id="rId20" Type="http://schemas.openxmlformats.org/officeDocument/2006/relationships/slide" Target="slides/slide13.xml"/><Relationship Id="rId41" Type="http://schemas.openxmlformats.org/officeDocument/2006/relationships/font" Target="fonts/font3.fntdata"/><Relationship Id="rId54" Type="http://schemas.openxmlformats.org/officeDocument/2006/relationships/font" Target="fonts/font16.fntdata"/><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font" Target="fonts/font11.fntdata"/><Relationship Id="rId57" Type="http://schemas.openxmlformats.org/officeDocument/2006/relationships/viewProps" Target="viewProps.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font" Target="fonts/font6.fntdata"/><Relationship Id="rId52" Type="http://schemas.openxmlformats.org/officeDocument/2006/relationships/font" Target="fonts/font14.fntdata"/><Relationship Id="rId6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ghan Cutherell" userId="96095c98-60c8-48e5-abc8-f8beb36d5ad0" providerId="ADAL" clId="{2CA80FC8-470D-4A2B-9AF1-9E617CF3E94B}"/>
    <pc:docChg chg="undo custSel modSld">
      <pc:chgData name="Meghan Cutherell" userId="96095c98-60c8-48e5-abc8-f8beb36d5ad0" providerId="ADAL" clId="{2CA80FC8-470D-4A2B-9AF1-9E617CF3E94B}" dt="2025-09-03T13:21:15.078" v="4" actId="27636"/>
      <pc:docMkLst>
        <pc:docMk/>
      </pc:docMkLst>
      <pc:sldChg chg="modSp mod">
        <pc:chgData name="Meghan Cutherell" userId="96095c98-60c8-48e5-abc8-f8beb36d5ad0" providerId="ADAL" clId="{2CA80FC8-470D-4A2B-9AF1-9E617CF3E94B}" dt="2025-09-03T13:21:15.078" v="4" actId="27636"/>
        <pc:sldMkLst>
          <pc:docMk/>
          <pc:sldMk cId="0" sldId="261"/>
        </pc:sldMkLst>
        <pc:spChg chg="mod">
          <ac:chgData name="Meghan Cutherell" userId="96095c98-60c8-48e5-abc8-f8beb36d5ad0" providerId="ADAL" clId="{2CA80FC8-470D-4A2B-9AF1-9E617CF3E94B}" dt="2025-09-03T13:21:15.078" v="4" actId="27636"/>
          <ac:spMkLst>
            <pc:docMk/>
            <pc:sldMk cId="0" sldId="261"/>
            <ac:spMk id="35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2fc3d45077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2fc3d450777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3156cc4e4bb_0_3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6" name="Google Shape;416;g3156cc4e4bb_0_3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en-US" sz="1100">
                <a:latin typeface="Roboto"/>
                <a:ea typeface="Roboto"/>
                <a:cs typeface="Roboto"/>
                <a:sym typeface="Roboto"/>
              </a:rPr>
              <a:t>Now that we covered some of the basic terminology, I’d like to take some time to discuss the importance of integrating gender into programming and, in particular, what gender transformative programming is and how it may be operationalized.</a:t>
            </a:r>
            <a:endParaRPr sz="1100">
              <a:latin typeface="Roboto"/>
              <a:ea typeface="Roboto"/>
              <a:cs typeface="Roboto"/>
              <a:sym typeface="Roboto"/>
            </a:endParaRPr>
          </a:p>
        </p:txBody>
      </p:sp>
      <p:sp>
        <p:nvSpPr>
          <p:cNvPr id="417" name="Google Shape;417;g3156cc4e4bb_0_36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3013dc43561_0_3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3013dc43561_0_39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So why should gender equality be explicitly integrated into development programs?</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Doing so can improve outcomes in the following ways [read slide]. </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endParaRPr sz="1100">
              <a:latin typeface="Roboto"/>
              <a:ea typeface="Roboto"/>
              <a:cs typeface="Roboto"/>
              <a:sym typeface="Robo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36df250d6ab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36df250d6ab_0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[continue to read slide]</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By integrating gender into your work, you can create a more inclusive and effective initiative that addresses the unique challenges faced by women, girls and marginalized groups, ultimately leading to better outcomes and increased agency.</a:t>
            </a:r>
            <a:endParaRPr sz="1100">
              <a:latin typeface="Roboto"/>
              <a:ea typeface="Roboto"/>
              <a:cs typeface="Roboto"/>
              <a:sym typeface="Roboto"/>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3013dc43561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3013dc43561_0_5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As a reminder, gender norms are the informal expectations of behavior, roles, and access to resources by gender.</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I want to hear from you - let’s brainstorm! What are some ways gender norms can affect women and girls in these (or any other!) areas? Acknowledging that gender norms vary from context to context.</a:t>
            </a:r>
            <a:endParaRPr sz="1100">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1100">
                <a:latin typeface="Roboto"/>
                <a:ea typeface="Roboto"/>
                <a:cs typeface="Roboto"/>
                <a:sym typeface="Roboto"/>
              </a:rPr>
              <a:t>These were great ideas! So to sum up:</a:t>
            </a:r>
            <a:endParaRPr sz="1100">
              <a:latin typeface="Roboto"/>
              <a:ea typeface="Roboto"/>
              <a:cs typeface="Roboto"/>
              <a:sym typeface="Roboto"/>
            </a:endParaRPr>
          </a:p>
          <a:p>
            <a:pPr marL="457200" lvl="0" indent="-298450" algn="l" rtl="0">
              <a:lnSpc>
                <a:spcPct val="115000"/>
              </a:lnSpc>
              <a:spcBef>
                <a:spcPts val="1500"/>
              </a:spcBef>
              <a:spcAft>
                <a:spcPts val="0"/>
              </a:spcAft>
              <a:buClr>
                <a:schemeClr val="dk1"/>
              </a:buClr>
              <a:buSzPts val="1100"/>
              <a:buChar char="●"/>
            </a:pPr>
            <a:r>
              <a:rPr lang="en-US" sz="1100" b="1">
                <a:latin typeface="Roboto"/>
                <a:ea typeface="Roboto"/>
                <a:cs typeface="Roboto"/>
                <a:sym typeface="Roboto"/>
              </a:rPr>
              <a:t>Decision-Making Power:</a:t>
            </a:r>
            <a:r>
              <a:rPr lang="en-US" sz="1100">
                <a:latin typeface="Roboto"/>
                <a:ea typeface="Roboto"/>
                <a:cs typeface="Roboto"/>
                <a:sym typeface="Roboto"/>
              </a:rPr>
              <a:t> Gender norms often lead to expectations that women and girls should defer to male family members or community leaders. For instance, a girl may have limited say in whether she continues her education, or a woman may be excluded from household financial decisions or community council meetings, impacting her ability to shape her own future and contribute to her community.</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Access to Services:</a:t>
            </a:r>
            <a:r>
              <a:rPr lang="en-US" sz="1100">
                <a:latin typeface="Roboto"/>
                <a:ea typeface="Roboto"/>
                <a:cs typeface="Roboto"/>
                <a:sym typeface="Roboto"/>
              </a:rPr>
              <a:t> Barriers to essential services for women and girls can include restricted mobility, the need for a male relative's permission to travel or apply for a program, and social stigma. For example, in some communities, women may be prevented from opening a bank account, accessing legal aid, or attending agricultural training without the consent or presence of a husband or father, limiting their personal and professional growth.</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Economic Agency:</a:t>
            </a:r>
            <a:r>
              <a:rPr lang="en-US" sz="1100">
                <a:latin typeface="Roboto"/>
                <a:ea typeface="Roboto"/>
                <a:cs typeface="Roboto"/>
                <a:sym typeface="Roboto"/>
              </a:rPr>
              <a:t> Many gender norms prioritize boys’ education and career paths, while steering girls toward unpaid domestic roles. This can discourage girls from pursuing further education and/or certain fields of study (like STEM) or aspiring to leadership positions. These norms restrict their ability to earn a fair income, own property, and achieve economic independence, reinforcing cycles of dependency.</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Bodily Autonomy:</a:t>
            </a:r>
            <a:r>
              <a:rPr lang="en-US" sz="1100">
                <a:latin typeface="Roboto"/>
                <a:ea typeface="Roboto"/>
                <a:cs typeface="Roboto"/>
                <a:sym typeface="Roboto"/>
              </a:rPr>
              <a:t> Gender norms often restrict women's and girls' right to make decisions about their own bodies, movement, and expression. This can manifest as societal control over their choice of clothing, their freedom to move about in public spaces, or their ability to participate in sports and other physical activities. At its most extreme, this lack of autonomy can increase vulnerability to gender-based violence, as it undermines a person's fundamental right to safety and self-determination.</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Social Support:</a:t>
            </a:r>
            <a:r>
              <a:rPr lang="en-US" sz="1100">
                <a:latin typeface="Roboto"/>
                <a:ea typeface="Roboto"/>
                <a:cs typeface="Roboto"/>
                <a:sym typeface="Roboto"/>
              </a:rPr>
              <a:t> Family, community, and institutional expectations can discourage women and girls from speaking out, pursuing leadership roles, or seeking help for issues like mental health or harassment. For example, a girl who is told that being assertive is "unladylike" may be less likely to voice her opinion in class or seek a promotion at work, limiting her access to support networks that could foster her ambitions and well-being.</a:t>
            </a:r>
            <a:endParaRPr sz="1100">
              <a:latin typeface="Roboto"/>
              <a:ea typeface="Roboto"/>
              <a:cs typeface="Roboto"/>
              <a:sym typeface="Roboto"/>
            </a:endParaRPr>
          </a:p>
          <a:p>
            <a:pPr marL="0" lvl="0" indent="0" algn="l" rtl="0">
              <a:lnSpc>
                <a:spcPct val="115000"/>
              </a:lnSpc>
              <a:spcBef>
                <a:spcPts val="1200"/>
              </a:spcBef>
              <a:spcAft>
                <a:spcPts val="1200"/>
              </a:spcAft>
              <a:buClr>
                <a:schemeClr val="dk1"/>
              </a:buClr>
              <a:buSzPts val="1100"/>
              <a:buFont typeface="Arial"/>
              <a:buNone/>
            </a:pPr>
            <a:r>
              <a:rPr lang="en-US" sz="1100">
                <a:latin typeface="Roboto"/>
                <a:ea typeface="Roboto"/>
                <a:cs typeface="Roboto"/>
                <a:sym typeface="Roboto"/>
              </a:rPr>
              <a:t>By understanding how gender norms operate in our contexts and integrating this awareness across all programming and processes, we can better address the challenges they pose to the autonomy and well-being of women and girls and work more effectively towards gender equality.</a:t>
            </a:r>
            <a:endParaRPr sz="1100">
              <a:latin typeface="Roboto"/>
              <a:ea typeface="Roboto"/>
              <a:cs typeface="Roboto"/>
              <a:sym typeface="Robo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315a37fd22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 name="Google Shape;448;g315a37fd22c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Gender transformative programming moves beyond simply involving girls and women in existing structures. Instead, it actively aims to address the root causes of gender inequality and change the dynamics that keep gendered inequities in place. A gender analysis helps to identify these dynamics and shape interventions that target them directly. This is achieved through:</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AutoNum type="arabicPeriod"/>
            </a:pPr>
            <a:r>
              <a:rPr lang="en-US" sz="1100" b="1">
                <a:latin typeface="Roboto"/>
                <a:ea typeface="Roboto"/>
                <a:cs typeface="Roboto"/>
                <a:sym typeface="Roboto"/>
              </a:rPr>
              <a:t>Critical Examination:</a:t>
            </a:r>
            <a:r>
              <a:rPr lang="en-US" sz="1100">
                <a:latin typeface="Roboto"/>
                <a:ea typeface="Roboto"/>
                <a:cs typeface="Roboto"/>
                <a:sym typeface="Roboto"/>
              </a:rPr>
              <a:t> Gender transformative programming challenges inequitable norms and gender roles, examining how they intersect with race, class, disability, sexual orientation, and other identities. It recognizes that gender inequality is compounded by other forms of discrimination, impacting experiences and access to opportunities and resources differently.</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AutoNum type="arabicPeriod"/>
            </a:pPr>
            <a:r>
              <a:rPr lang="en-US" sz="1100" b="1">
                <a:latin typeface="Roboto"/>
                <a:ea typeface="Roboto"/>
                <a:cs typeface="Roboto"/>
                <a:sym typeface="Roboto"/>
              </a:rPr>
              <a:t>Scaling Equitable Norms:</a:t>
            </a:r>
            <a:r>
              <a:rPr lang="en-US" sz="1100">
                <a:latin typeface="Roboto"/>
                <a:ea typeface="Roboto"/>
                <a:cs typeface="Roboto"/>
                <a:sym typeface="Roboto"/>
              </a:rPr>
              <a:t> Successful gender transformative programming doesn’t just focus on new norms but builds on the existing equitable practices and policies within communities, scaling what works and reinforcing positive</a:t>
            </a:r>
            <a:r>
              <a:rPr lang="en-US" sz="1100">
                <a:solidFill>
                  <a:srgbClr val="ED2024"/>
                </a:solidFill>
                <a:latin typeface="Roboto"/>
                <a:ea typeface="Roboto"/>
                <a:cs typeface="Roboto"/>
                <a:sym typeface="Roboto"/>
              </a:rPr>
              <a:t> </a:t>
            </a:r>
            <a:r>
              <a:rPr lang="en-US" sz="1100">
                <a:latin typeface="Roboto"/>
                <a:ea typeface="Roboto"/>
                <a:cs typeface="Roboto"/>
                <a:sym typeface="Roboto"/>
              </a:rPr>
              <a:t>norms and</a:t>
            </a:r>
            <a:r>
              <a:rPr lang="en-US" sz="1100">
                <a:solidFill>
                  <a:srgbClr val="ED2024"/>
                </a:solidFill>
                <a:latin typeface="Roboto"/>
                <a:ea typeface="Roboto"/>
                <a:cs typeface="Roboto"/>
                <a:sym typeface="Roboto"/>
              </a:rPr>
              <a:t> </a:t>
            </a:r>
            <a:r>
              <a:rPr lang="en-US" sz="1100">
                <a:latin typeface="Roboto"/>
                <a:ea typeface="Roboto"/>
                <a:cs typeface="Roboto"/>
                <a:sym typeface="Roboto"/>
              </a:rPr>
              <a:t>changes already underway.</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AutoNum type="arabicPeriod"/>
            </a:pPr>
            <a:r>
              <a:rPr lang="en-US" sz="1100" b="1">
                <a:latin typeface="Roboto"/>
                <a:ea typeface="Roboto"/>
                <a:cs typeface="Roboto"/>
                <a:sym typeface="Roboto"/>
              </a:rPr>
              <a:t>Advancing Rights and Dismantling Barriers:</a:t>
            </a:r>
            <a:r>
              <a:rPr lang="en-US" sz="1100">
                <a:latin typeface="Roboto"/>
                <a:ea typeface="Roboto"/>
                <a:cs typeface="Roboto"/>
                <a:sym typeface="Roboto"/>
              </a:rPr>
              <a:t> This approach goes beyond policy advocacy for women, girls,  and marginalized groups. It includes challenging embedded social, legal, and institutional barriers, recognizing that systemic change is essential to achieving meaningful, lasting impact across multiple levels of society. It actively seeks to encourage participation and leadership of women, girls and marginalized groups.</a:t>
            </a:r>
            <a:endParaRPr sz="1100">
              <a:latin typeface="Roboto"/>
              <a:ea typeface="Roboto"/>
              <a:cs typeface="Roboto"/>
              <a:sym typeface="Roboto"/>
            </a:endParaRPr>
          </a:p>
          <a:p>
            <a:pPr marL="0" lvl="0" indent="0" algn="l" rtl="0">
              <a:spcBef>
                <a:spcPts val="1200"/>
              </a:spcBef>
              <a:spcAft>
                <a:spcPts val="0"/>
              </a:spcAft>
              <a:buNone/>
            </a:pPr>
            <a:r>
              <a:rPr lang="en-US" sz="1100">
                <a:latin typeface="Roboto"/>
                <a:ea typeface="Roboto"/>
                <a:cs typeface="Roboto"/>
                <a:sym typeface="Roboto"/>
              </a:rPr>
              <a:t>We will be covering the gender equality continuum and how to assess the potential gender equality impacts of programs in Module 3. </a:t>
            </a:r>
            <a:endParaRPr sz="1100">
              <a:latin typeface="Roboto"/>
              <a:ea typeface="Roboto"/>
              <a:cs typeface="Roboto"/>
              <a:sym typeface="Roboto"/>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31c1da53378_1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 name="Google Shape;464;g31c1da53378_1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So what are some key features of gender transformative programming, and what pitfalls does it strive to avoid? </a:t>
            </a:r>
            <a:br>
              <a:rPr lang="en-US" sz="1100">
                <a:latin typeface="Roboto"/>
                <a:ea typeface="Roboto"/>
                <a:cs typeface="Roboto"/>
                <a:sym typeface="Roboto"/>
              </a:rPr>
            </a:br>
            <a:r>
              <a:rPr lang="en-US" sz="1100">
                <a:latin typeface="Roboto"/>
                <a:ea typeface="Roboto"/>
                <a:cs typeface="Roboto"/>
                <a:sym typeface="Roboto"/>
              </a:rPr>
              <a:t>On the right hand side you can see some common Do’s and Don’ts. I would like to challenge you to sort these into the correct boxes. Where do you suppose number 1. “Strive to understand and respect the local context” belongs to - is it a best practice, or a pitfall? Please raise your hand or put your answer in the chat. [go through all 8 activities].</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Answers [also in next slide]:</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A gender transformative approach does NOT…  </a:t>
            </a:r>
            <a:r>
              <a:rPr lang="en-US" sz="1100" b="1">
                <a:latin typeface="Roboto"/>
                <a:ea typeface="Roboto"/>
                <a:cs typeface="Roboto"/>
                <a:sym typeface="Roboto"/>
              </a:rPr>
              <a:t>[2, 3, 5]</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On the contrary, a gender transformative approach DOES… </a:t>
            </a:r>
            <a:r>
              <a:rPr lang="en-US" sz="1100" b="1">
                <a:latin typeface="Roboto"/>
                <a:ea typeface="Roboto"/>
                <a:cs typeface="Roboto"/>
                <a:sym typeface="Roboto"/>
              </a:rPr>
              <a:t>[1, 3, 4, 6]</a:t>
            </a:r>
            <a:endParaRPr sz="1100">
              <a:latin typeface="Roboto"/>
              <a:ea typeface="Roboto"/>
              <a:cs typeface="Roboto"/>
              <a:sym typeface="Robo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315a37fd22c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 name="Google Shape;474;g315a37fd22c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Well done everyone! It was great seeing your confidence in sorting through these. You can see in this slide the final outcome of our sorting. </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So in summary,</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A gender transformative approach does NOT… </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Limit itself to “equal participation” or “women’s empowerment” without challenging the root causes of inequality. </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Assume uniformity in gender issues across countries, communities, or identities, ignoring unique social, economic, and cultural contexts. </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Focus solely on individual change, neglecting the structural shifts required for sustainable impact. </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Rely only on aggregated data, which obscures disparities across gender, race, ability, class, and other critical demographics. </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Collect disaggregated data without translating it into action, missing opportunities to drive intersectional insights and accountability. </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Restrict gender work to “gender specialists,” isolating it from broader team ownership and commitment.</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On the contrary, a gender transformative approach DOES… </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Pursue deep structural change by challenging traditional gender roles, norms, and power dynamics while promoting engaged and equitable decision-making.</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Strive to understand and respect the local context and unique needs and desires of marginalized communities </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Intervene at multiple levels—institutional, policy, community, relational, and individual—employing a Social-Ecological Framework to create lasting impact.</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Use a Theory of Change grounded in a shared vision for gender equality, clearly communicated across all stakeholders to ensure alignment.</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Align transformative actions with transformative measurement, setting rigorous standards for assessing progress in shifting norms, roles, and power.</a:t>
            </a:r>
            <a:endParaRPr sz="1100">
              <a:latin typeface="Roboto"/>
              <a:ea typeface="Roboto"/>
              <a:cs typeface="Roboto"/>
              <a:sym typeface="Roboto"/>
            </a:endParaRPr>
          </a:p>
          <a:p>
            <a:pPr marL="457200" lvl="0" indent="-311150" algn="l" rtl="0">
              <a:spcBef>
                <a:spcPts val="0"/>
              </a:spcBef>
              <a:spcAft>
                <a:spcPts val="0"/>
              </a:spcAft>
              <a:buSzPts val="1300"/>
              <a:buFont typeface="Roboto"/>
              <a:buChar char="●"/>
            </a:pPr>
            <a:r>
              <a:rPr lang="en-US" sz="1100">
                <a:latin typeface="Roboto"/>
                <a:ea typeface="Roboto"/>
                <a:cs typeface="Roboto"/>
                <a:sym typeface="Roboto"/>
              </a:rPr>
              <a:t>Foster accountability for all team members, partners, and external consultants, embedding gender equality as a shared, integrated responsibility across roles.</a:t>
            </a:r>
            <a:endParaRPr sz="1100">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2e6a673ff06_0_1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5" name="Google Shape;485;g2e6a673ff06_0_1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Roboto"/>
                <a:ea typeface="Roboto"/>
                <a:cs typeface="Roboto"/>
                <a:sym typeface="Roboto"/>
              </a:rPr>
              <a:t>So we’ve covered some foundational concepts and clarified why integrating gender is crucial to our work. So how do we go about it?</a:t>
            </a:r>
            <a:endParaRPr>
              <a:latin typeface="Roboto"/>
              <a:ea typeface="Roboto"/>
              <a:cs typeface="Roboto"/>
              <a:sym typeface="Roboto"/>
            </a:endParaRPr>
          </a:p>
        </p:txBody>
      </p:sp>
      <p:sp>
        <p:nvSpPr>
          <p:cNvPr id="486" name="Google Shape;486;g2e6a673ff06_0_1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g3149ba13b64_1_2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1" name="Google Shape;491;g3149ba13b64_1_2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The first step to effective gender integration is often to undertake a gender analysis, to understand the specific gender-based and intersectional barriers and enablers women and girls experience in a particular geographic and cultural context, as well as the opportunities to address those barriers and promote gender equality. These can be explored through…[read the slide]</a:t>
            </a:r>
            <a:endParaRPr sz="1100">
              <a:latin typeface="Roboto"/>
              <a:ea typeface="Roboto"/>
              <a:cs typeface="Roboto"/>
              <a:sym typeface="Roboto"/>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g3013dc43561_0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4" name="Google Shape;504;g3013dc43561_0_7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To begin a gender analysis, it is important to articulate the critical questions that need to be answered. The number of questions and their complexity depend on the resources available and the existing knowledge and needs of the program in question. </a:t>
            </a:r>
            <a:br>
              <a:rPr lang="en-US" sz="1100">
                <a:latin typeface="Roboto"/>
                <a:ea typeface="Roboto"/>
                <a:cs typeface="Roboto"/>
                <a:sym typeface="Roboto"/>
              </a:rPr>
            </a:b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Key questions that could guide gender analysis include:</a:t>
            </a:r>
            <a:endParaRPr sz="1100">
              <a:latin typeface="Roboto"/>
              <a:ea typeface="Roboto"/>
              <a:cs typeface="Roboto"/>
              <a:sym typeface="Roboto"/>
            </a:endParaRPr>
          </a:p>
          <a:p>
            <a:pPr marL="457200" lvl="0" indent="-298450" algn="l" rtl="0">
              <a:spcBef>
                <a:spcPts val="0"/>
              </a:spcBef>
              <a:spcAft>
                <a:spcPts val="0"/>
              </a:spcAft>
              <a:buSzPts val="1100"/>
              <a:buFont typeface="Roboto"/>
              <a:buChar char="●"/>
            </a:pPr>
            <a:r>
              <a:rPr lang="en-US" sz="1100">
                <a:latin typeface="Roboto"/>
                <a:ea typeface="Roboto"/>
                <a:cs typeface="Roboto"/>
                <a:sym typeface="Roboto"/>
              </a:rPr>
              <a:t>Who has access to what resources?</a:t>
            </a:r>
            <a:endParaRPr sz="1100">
              <a:latin typeface="Roboto"/>
              <a:ea typeface="Roboto"/>
              <a:cs typeface="Roboto"/>
              <a:sym typeface="Roboto"/>
            </a:endParaRPr>
          </a:p>
          <a:p>
            <a:pPr marL="457200" lvl="0" indent="-298450" algn="l" rtl="0">
              <a:spcBef>
                <a:spcPts val="0"/>
              </a:spcBef>
              <a:spcAft>
                <a:spcPts val="0"/>
              </a:spcAft>
              <a:buSzPts val="1100"/>
              <a:buFont typeface="Roboto"/>
              <a:buChar char="●"/>
            </a:pPr>
            <a:r>
              <a:rPr lang="en-US" sz="1100">
                <a:latin typeface="Roboto"/>
                <a:ea typeface="Roboto"/>
                <a:cs typeface="Roboto"/>
                <a:sym typeface="Roboto"/>
              </a:rPr>
              <a:t>Who makes decisions about the use of household and community resources for education, health, and wellbeing?</a:t>
            </a:r>
            <a:endParaRPr sz="1100">
              <a:latin typeface="Roboto"/>
              <a:ea typeface="Roboto"/>
              <a:cs typeface="Roboto"/>
              <a:sym typeface="Roboto"/>
            </a:endParaRPr>
          </a:p>
          <a:p>
            <a:pPr marL="457200" lvl="0" indent="-298450" algn="l" rtl="0">
              <a:spcBef>
                <a:spcPts val="0"/>
              </a:spcBef>
              <a:spcAft>
                <a:spcPts val="0"/>
              </a:spcAft>
              <a:buSzPts val="1100"/>
              <a:buFont typeface="Roboto"/>
              <a:buChar char="●"/>
            </a:pPr>
            <a:r>
              <a:rPr lang="en-US" sz="1100">
                <a:latin typeface="Roboto"/>
                <a:ea typeface="Roboto"/>
                <a:cs typeface="Roboto"/>
                <a:sym typeface="Roboto"/>
              </a:rPr>
              <a:t>What are the prevailing attitudes, norms, and beliefs about appropriate behavior, roles, and abilities of boys, girls, women, men, and gender-diverse people?</a:t>
            </a:r>
            <a:endParaRPr sz="1100">
              <a:latin typeface="Roboto"/>
              <a:ea typeface="Roboto"/>
              <a:cs typeface="Roboto"/>
              <a:sym typeface="Roboto"/>
            </a:endParaRPr>
          </a:p>
          <a:p>
            <a:pPr marL="457200" lvl="0" indent="-298450" algn="l" rtl="0">
              <a:spcBef>
                <a:spcPts val="0"/>
              </a:spcBef>
              <a:spcAft>
                <a:spcPts val="0"/>
              </a:spcAft>
              <a:buSzPts val="1100"/>
              <a:buFont typeface="Roboto"/>
              <a:buChar char="●"/>
            </a:pPr>
            <a:r>
              <a:rPr lang="en-US" sz="1100">
                <a:latin typeface="Roboto"/>
                <a:ea typeface="Roboto"/>
                <a:cs typeface="Roboto"/>
                <a:sym typeface="Roboto"/>
              </a:rPr>
              <a:t>How does gender intersect with other identities such as age, socioeconomic status, disability, etc.  to impact the above questions?</a:t>
            </a:r>
            <a:endParaRPr sz="1100">
              <a:latin typeface="Roboto"/>
              <a:ea typeface="Roboto"/>
              <a:cs typeface="Roboto"/>
              <a:sym typeface="Roboto"/>
            </a:endParaRPr>
          </a:p>
          <a:p>
            <a:pPr marL="457200" lvl="0" indent="0" algn="l" rtl="0">
              <a:spcBef>
                <a:spcPts val="0"/>
              </a:spcBef>
              <a:spcAft>
                <a:spcPts val="0"/>
              </a:spcAft>
              <a:buNone/>
            </a:pPr>
            <a:endParaRPr sz="1100">
              <a:latin typeface="Roboto"/>
              <a:ea typeface="Roboto"/>
              <a:cs typeface="Roboto"/>
              <a:sym typeface="Roboto"/>
            </a:endParaRPr>
          </a:p>
          <a:p>
            <a:pPr marL="45720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It is important to align the questions to a framework to make sure they are logical and do not leave important gaps unaddressed. There are a variety of tools and frameworks available for conducting a gender analysis, for example, many organizations, including A360,  use the socio-ecological framework. The following slide provides an introduction to the socio-ecological framework. </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013dc43561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013dc43561_0_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Welcome to A360’s learning module 1: Foundational concepts in gender integration. By the end of our roughly hour and a half together, we expect you will:</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Understand key gender and inclusion concepts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Identify and analyze gender norms that affect project outcomes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Apply basic gender analysis methods in any program context</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Design inclusive, gender-responsive community engagement strategies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a:latin typeface="Roboto"/>
                <a:ea typeface="Roboto"/>
                <a:cs typeface="Roboto"/>
                <a:sym typeface="Roboto"/>
              </a:rPr>
              <a:t>Integrate gender into everyday decisions across roles and sectors</a:t>
            </a:r>
            <a:endParaRPr sz="1100">
              <a:latin typeface="Roboto"/>
              <a:ea typeface="Roboto"/>
              <a:cs typeface="Roboto"/>
              <a:sym typeface="Roboto"/>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3149ba13b64_1_248:notes"/>
          <p:cNvSpPr txBox="1">
            <a:spLocks noGrp="1"/>
          </p:cNvSpPr>
          <p:nvPr>
            <p:ph type="body" idx="1"/>
          </p:nvPr>
        </p:nvSpPr>
        <p:spPr>
          <a:xfrm>
            <a:off x="685797" y="4343387"/>
            <a:ext cx="5486400" cy="4114800"/>
          </a:xfrm>
          <a:prstGeom prst="rect">
            <a:avLst/>
          </a:prstGeom>
        </p:spPr>
        <p:txBody>
          <a:bodyPr spcFirstLastPara="1" wrap="square" lIns="45425" tIns="45425" rIns="45425" bIns="45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The socio-ecological framework is a powerful tool for understanding how change happens. It shows us that a person's endowments and opportunities are shaped by layers of influence—like a set of nested circles. For our purposes, we will look at five key levels: the </a:t>
            </a:r>
            <a:r>
              <a:rPr lang="en-US" sz="1100" b="1">
                <a:latin typeface="Roboto"/>
                <a:ea typeface="Roboto"/>
                <a:cs typeface="Roboto"/>
                <a:sym typeface="Roboto"/>
              </a:rPr>
              <a:t>Individual</a:t>
            </a:r>
            <a:r>
              <a:rPr lang="en-US" sz="1100">
                <a:latin typeface="Roboto"/>
                <a:ea typeface="Roboto"/>
                <a:cs typeface="Roboto"/>
                <a:sym typeface="Roboto"/>
              </a:rPr>
              <a:t> (their knowledge and attitudes), the </a:t>
            </a:r>
            <a:r>
              <a:rPr lang="en-US" sz="1100" b="1">
                <a:latin typeface="Roboto"/>
                <a:ea typeface="Roboto"/>
                <a:cs typeface="Roboto"/>
                <a:sym typeface="Roboto"/>
              </a:rPr>
              <a:t>Household</a:t>
            </a:r>
            <a:r>
              <a:rPr lang="en-US" sz="1100">
                <a:latin typeface="Roboto"/>
                <a:ea typeface="Roboto"/>
                <a:cs typeface="Roboto"/>
                <a:sym typeface="Roboto"/>
              </a:rPr>
              <a:t> (family dynamics and resources), the </a:t>
            </a:r>
            <a:r>
              <a:rPr lang="en-US" sz="1100" b="1">
                <a:latin typeface="Roboto"/>
                <a:ea typeface="Roboto"/>
                <a:cs typeface="Roboto"/>
                <a:sym typeface="Roboto"/>
              </a:rPr>
              <a:t>Community</a:t>
            </a:r>
            <a:r>
              <a:rPr lang="en-US" sz="1100">
                <a:latin typeface="Roboto"/>
                <a:ea typeface="Roboto"/>
                <a:cs typeface="Roboto"/>
                <a:sym typeface="Roboto"/>
              </a:rPr>
              <a:t> (social networks and norms), key </a:t>
            </a:r>
            <a:r>
              <a:rPr lang="en-US" sz="1100" b="1">
                <a:latin typeface="Roboto"/>
                <a:ea typeface="Roboto"/>
                <a:cs typeface="Roboto"/>
                <a:sym typeface="Roboto"/>
              </a:rPr>
              <a:t>Services</a:t>
            </a:r>
            <a:r>
              <a:rPr lang="en-US" sz="1100">
                <a:latin typeface="Roboto"/>
                <a:ea typeface="Roboto"/>
                <a:cs typeface="Roboto"/>
                <a:sym typeface="Roboto"/>
              </a:rPr>
              <a:t> (market or public services), and the </a:t>
            </a:r>
            <a:r>
              <a:rPr lang="en-US" sz="1100" b="1">
                <a:latin typeface="Roboto"/>
                <a:ea typeface="Roboto"/>
                <a:cs typeface="Roboto"/>
                <a:sym typeface="Roboto"/>
              </a:rPr>
              <a:t>State</a:t>
            </a:r>
            <a:r>
              <a:rPr lang="en-US" sz="1100">
                <a:latin typeface="Roboto"/>
                <a:ea typeface="Roboto"/>
                <a:cs typeface="Roboto"/>
                <a:sym typeface="Roboto"/>
              </a:rPr>
              <a:t> (which includes laws and national policies).</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By using this framework, we can move beyond focusing only on individual behavior. We can map out the interconnected influences—from personal attitudes to family dynamics, community expectations, and national laws. This process helps us identify the root causes of inequality and see where interventions can have the greatest impact. </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To put this into practice, we can develop questions for each level of the framework. This guides a gender analysis in a holistic way, helping to uncover the specific barriers and enablers to gender equality in any given context. The following slide provides examples of what these questions can look like.</a:t>
            </a:r>
            <a:endParaRPr sz="1100">
              <a:latin typeface="Roboto"/>
              <a:ea typeface="Roboto"/>
              <a:cs typeface="Roboto"/>
              <a:sym typeface="Roboto"/>
            </a:endParaRPr>
          </a:p>
          <a:p>
            <a:pPr marL="0" marR="787400" lvl="0" indent="0" algn="l" rtl="0">
              <a:lnSpc>
                <a:spcPct val="100499"/>
              </a:lnSpc>
              <a:spcBef>
                <a:spcPts val="1200"/>
              </a:spcBef>
              <a:spcAft>
                <a:spcPts val="0"/>
              </a:spcAft>
              <a:buClr>
                <a:schemeClr val="dk1"/>
              </a:buClr>
              <a:buFont typeface="Arial"/>
              <a:buNone/>
            </a:pPr>
            <a:endParaRPr sz="1100">
              <a:latin typeface="Roboto"/>
              <a:ea typeface="Roboto"/>
              <a:cs typeface="Roboto"/>
              <a:sym typeface="Roboto"/>
            </a:endParaRPr>
          </a:p>
        </p:txBody>
      </p:sp>
      <p:sp>
        <p:nvSpPr>
          <p:cNvPr id="511" name="Google Shape;511;g3149ba13b64_1_248:notes"/>
          <p:cNvSpPr>
            <a:spLocks noGrp="1" noRot="1" noChangeAspect="1"/>
          </p:cNvSpPr>
          <p:nvPr>
            <p:ph type="sldImg" idx="2"/>
          </p:nvPr>
        </p:nvSpPr>
        <p:spPr>
          <a:xfrm>
            <a:off x="1143067" y="685799"/>
            <a:ext cx="45726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3013dc43561_0_403:notes"/>
          <p:cNvSpPr txBox="1">
            <a:spLocks noGrp="1"/>
          </p:cNvSpPr>
          <p:nvPr>
            <p:ph type="body" idx="1"/>
          </p:nvPr>
        </p:nvSpPr>
        <p:spPr>
          <a:xfrm>
            <a:off x="685797" y="4343387"/>
            <a:ext cx="5486400" cy="4114800"/>
          </a:xfrm>
          <a:prstGeom prst="rect">
            <a:avLst/>
          </a:prstGeom>
        </p:spPr>
        <p:txBody>
          <a:bodyPr spcFirstLastPara="1" wrap="square" lIns="45425" tIns="45425" rIns="45425" bIns="45425" anchor="t" anchorCtr="0">
            <a:noAutofit/>
          </a:bodyPr>
          <a:lstStyle/>
          <a:p>
            <a:pPr marL="0" lvl="0" indent="0" algn="l" rtl="0">
              <a:spcBef>
                <a:spcPts val="0"/>
              </a:spcBef>
              <a:spcAft>
                <a:spcPts val="0"/>
              </a:spcAft>
              <a:buNone/>
            </a:pPr>
            <a:r>
              <a:rPr lang="en-US" sz="1100">
                <a:latin typeface="Roboto"/>
                <a:ea typeface="Roboto"/>
                <a:cs typeface="Roboto"/>
                <a:sym typeface="Roboto"/>
              </a:rPr>
              <a:t>[This slide is animated.] There are many questions that can be asked as part of a gender analysis guided by a SEF. I have one example question per level here, but as we go along, I would like you [in the chat/by raising your hand] to brainstorm any questions that you would ask for a gender analysis to understand the barriers and enablers to women’s and girls’ agency at each level.</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So starting with the Individual level - what would you want to know?</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[acknowledge participant contributions, then reveal the example question. Proceed through all the levels in the same manner]</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So now that we’ve articulated what we need to understand in a gender analysis, let’s turn to the next step - designing an intervention that makes use of the enablers we’ve uncovered and ideally counteracts barriers at various levels. Programs around behaviour change often concentrate on the individual level - through raising awareness of services, for example, as well as the household level, through engaging husbands, parents, siblings, to support their family members’ decision-making. But to be gender transformative, as we discussed, we can’t stop at these two levels, as the norms that are crucial to address are in the community level. So, then, how do we effectively engage the community?</a:t>
            </a:r>
            <a:endParaRPr sz="1100">
              <a:latin typeface="Roboto"/>
              <a:ea typeface="Roboto"/>
              <a:cs typeface="Roboto"/>
              <a:sym typeface="Roboto"/>
            </a:endParaRPr>
          </a:p>
        </p:txBody>
      </p:sp>
      <p:sp>
        <p:nvSpPr>
          <p:cNvPr id="525" name="Google Shape;525;g3013dc43561_0_403:notes"/>
          <p:cNvSpPr>
            <a:spLocks noGrp="1" noRot="1" noChangeAspect="1"/>
          </p:cNvSpPr>
          <p:nvPr>
            <p:ph type="sldImg" idx="2"/>
          </p:nvPr>
        </p:nvSpPr>
        <p:spPr>
          <a:xfrm>
            <a:off x="1143067" y="685799"/>
            <a:ext cx="45726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g31c1da53378_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2" name="Google Shape;622;g31c1da53378_3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Let’s Zoom into the Community level of the SEF. I’d like you to brainstorm and share some of the ways you see gender being integrated into the community engagement approach in your context.</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g3035bdc31b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9" name="Google Shape;629;g3035bdc31b9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Thank you, everyone, for your reflections.</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For programming to be gender transformative, it is fundamental to use participatory approaches and engage the community across all phases of a program—from gender analysis through design, implementation, and evaluation. Community engagement and buy-in are essential for the success of any programming aimed at shifting gender norms and garnering support for women and girls. A360 does so by engaging religious and community leaders, as well as by organizing community events that celebrate adolescent girls and increase awareness of girls’ agency.</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When attempting to engage a community, there are several key considerations:</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Char char="●"/>
            </a:pPr>
            <a:r>
              <a:rPr lang="en-US" sz="1100" b="1">
                <a:latin typeface="Roboto"/>
                <a:ea typeface="Roboto"/>
                <a:cs typeface="Roboto"/>
                <a:sym typeface="Roboto"/>
              </a:rPr>
              <a:t>Uphold the Highest Ethical Standards:</a:t>
            </a:r>
            <a:r>
              <a:rPr lang="en-US" sz="1100">
                <a:latin typeface="Roboto"/>
                <a:ea typeface="Roboto"/>
                <a:cs typeface="Roboto"/>
                <a:sym typeface="Roboto"/>
              </a:rPr>
              <a:t> This is the absolute foundation of effective community engagement. All activities must be guided by the principle of </a:t>
            </a:r>
            <a:r>
              <a:rPr lang="en-US" sz="1100" b="1">
                <a:latin typeface="Roboto"/>
                <a:ea typeface="Roboto"/>
                <a:cs typeface="Roboto"/>
                <a:sym typeface="Roboto"/>
              </a:rPr>
              <a:t>Do No Harm</a:t>
            </a:r>
            <a:r>
              <a:rPr lang="en-US" sz="1100">
                <a:latin typeface="Roboto"/>
                <a:ea typeface="Roboto"/>
                <a:cs typeface="Roboto"/>
                <a:sym typeface="Roboto"/>
              </a:rPr>
              <a:t>, ensuring that programming does not expose people to new or increased risks. This requires obtaining </a:t>
            </a:r>
            <a:r>
              <a:rPr lang="en-US" sz="1100" b="1">
                <a:latin typeface="Roboto"/>
                <a:ea typeface="Roboto"/>
                <a:cs typeface="Roboto"/>
                <a:sym typeface="Roboto"/>
              </a:rPr>
              <a:t>Informed Consent</a:t>
            </a:r>
            <a:r>
              <a:rPr lang="en-US" sz="1100">
                <a:latin typeface="Roboto"/>
                <a:ea typeface="Roboto"/>
                <a:cs typeface="Roboto"/>
                <a:sym typeface="Roboto"/>
              </a:rPr>
              <a:t>—a process of clearly explaining the program's purpose and ensuring participation is entirely voluntary, especially when working with adolescents or vulnerable groups. It also includes </a:t>
            </a:r>
            <a:r>
              <a:rPr lang="en-US" sz="1100" b="1">
                <a:latin typeface="Roboto"/>
                <a:ea typeface="Roboto"/>
                <a:cs typeface="Roboto"/>
                <a:sym typeface="Roboto"/>
              </a:rPr>
              <a:t>Safeguarding</a:t>
            </a:r>
            <a:r>
              <a:rPr lang="en-US" sz="1100">
                <a:latin typeface="Roboto"/>
                <a:ea typeface="Roboto"/>
                <a:cs typeface="Roboto"/>
                <a:sym typeface="Roboto"/>
              </a:rPr>
              <a:t>: having concrete procedures to protect participants from harm, ensure confidentiality, and be prepared with referral pathways to connect individuals with support services if they disclose distress or danger.</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Center Women’s and Girls' Voices and Experiences:</a:t>
            </a:r>
            <a:r>
              <a:rPr lang="en-US" sz="1100">
                <a:latin typeface="Roboto"/>
                <a:ea typeface="Roboto"/>
                <a:cs typeface="Roboto"/>
                <a:sym typeface="Roboto"/>
              </a:rPr>
              <a:t> Ensure that women and girls, especially those most marginalized, are at the core of the process. Their lived experiences, challenges, and aspirations should shape all phases of programming, from design to evaluation, to create solutions that are both meaningful and impactful.</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Engage Multiple Key Influencers:</a:t>
            </a:r>
            <a:r>
              <a:rPr lang="en-US" sz="1100">
                <a:latin typeface="Roboto"/>
                <a:ea typeface="Roboto"/>
                <a:cs typeface="Roboto"/>
                <a:sym typeface="Roboto"/>
              </a:rPr>
              <a:t> Working only with one group will not shift deeply embedded norms. Effective programming reaches out to families, community leaders, religious figures, and peers. Engaging these stakeholders builds a broad support base and acknowledges that shifting gender norms requires collective effort across the various spheres of influence in women’s and girls’ lives.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Use Participatory Approaches:</a:t>
            </a:r>
            <a:r>
              <a:rPr lang="en-US" sz="1100">
                <a:latin typeface="Roboto"/>
                <a:ea typeface="Roboto"/>
                <a:cs typeface="Roboto"/>
                <a:sym typeface="Roboto"/>
              </a:rPr>
              <a:t> This is a cornerstone of meaningful engagement. Participatory methods—such as focus groups, community meetings, or co-design workshops—allow communities to actively shape program objectives and activities. This approach builds trust and fosters ownership, making it more likely that programs are embraced and sustained by the community itself.</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Build on Existing Community Structures:</a:t>
            </a:r>
            <a:r>
              <a:rPr lang="en-US" sz="1100">
                <a:latin typeface="Roboto"/>
                <a:ea typeface="Roboto"/>
                <a:cs typeface="Roboto"/>
                <a:sym typeface="Roboto"/>
              </a:rPr>
              <a:t> Leveraging respected community structures or customs, rather than imposing new ones, increases acceptance. Programs should align with or adapt existing practices and institutions that already have credibility, using them as entry points for meaningful change.</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Address Power Dynamics:</a:t>
            </a:r>
            <a:r>
              <a:rPr lang="en-US" sz="1100">
                <a:latin typeface="Roboto"/>
                <a:ea typeface="Roboto"/>
                <a:cs typeface="Roboto"/>
                <a:sym typeface="Roboto"/>
              </a:rPr>
              <a:t> Shifting gender norms often means challenging entrenched power structures. Program teams should analyze and address how power is distributed within the community—among leaders, families, and institutions—and work to promote more balanced power-sharing.</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Create Safe Spaces for Dialogue:</a:t>
            </a:r>
            <a:r>
              <a:rPr lang="en-US" sz="1100">
                <a:latin typeface="Roboto"/>
                <a:ea typeface="Roboto"/>
                <a:cs typeface="Roboto"/>
                <a:sym typeface="Roboto"/>
              </a:rPr>
              <a:t> Safe spaces for community discussions are fundamental for open and honest dialogue, allowing sensitive issues and gender norms to be explored without fear. These spaces also support relationship-building and collective problem-solving, enabling communities to navigate difficult topics and sustain momentum for change.</a:t>
            </a:r>
            <a:endParaRPr sz="1100">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a:latin typeface="Roboto"/>
                <a:ea typeface="Roboto"/>
                <a:cs typeface="Roboto"/>
                <a:sym typeface="Roboto"/>
              </a:rPr>
              <a:t>Each of these components, beginning with a firm ethical commitment, strengthens community involvement and buy-in, which is vital for achieving long-term, transformative impact.</a:t>
            </a:r>
            <a:endParaRPr sz="1100">
              <a:latin typeface="Roboto"/>
              <a:ea typeface="Roboto"/>
              <a:cs typeface="Roboto"/>
              <a:sym typeface="Roboto"/>
            </a:endParaRPr>
          </a:p>
          <a:p>
            <a:pPr marL="0" lvl="0" indent="0" algn="l" rtl="0">
              <a:spcBef>
                <a:spcPts val="1200"/>
              </a:spcBef>
              <a:spcAft>
                <a:spcPts val="0"/>
              </a:spcAft>
              <a:buNone/>
            </a:pPr>
            <a:endParaRPr sz="1100">
              <a:latin typeface="Roboto"/>
              <a:ea typeface="Roboto"/>
              <a:cs typeface="Roboto"/>
              <a:sym typeface="Roboto"/>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g3035bdc31b9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3035bdc31b9_0_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In groups, discuss this scenario and the questions listed and brainstorm activities that can be done to potentially improve adolescent girls’ attendance at these health centres. This discussion is essentially a hypothetical gender analysis. Since you don’t know which context this community health program is operating in, simply discuss possible answers that you think are most likely. When you get to brainstorming solutions, try to think systematically through activities that work at the various levels of the socio-ecological framework. Designate one person to share back with the group.</a:t>
            </a: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You will have 15 minutes.</a:t>
            </a:r>
            <a:endParaRPr sz="1100">
              <a:latin typeface="Roboto"/>
              <a:ea typeface="Roboto"/>
              <a:cs typeface="Roboto"/>
              <a:sym typeface="Roboto"/>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g3013dc43561_0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0" name="Google Shape;650;g3013dc43561_0_6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Thank you everyone for sharing. These are some of the solutions that could be considered to address the issues and increase girls’ access to SRH services. [Read the notes below.]</a:t>
            </a:r>
            <a:endParaRPr sz="1100">
              <a:latin typeface="Roboto"/>
              <a:ea typeface="Roboto"/>
              <a:cs typeface="Roboto"/>
              <a:sym typeface="Roboto"/>
            </a:endParaRPr>
          </a:p>
          <a:p>
            <a:pPr marL="0" lvl="0" indent="0" algn="l" rtl="0">
              <a:spcBef>
                <a:spcPts val="0"/>
              </a:spcBef>
              <a:spcAft>
                <a:spcPts val="0"/>
              </a:spcAft>
              <a:buNone/>
            </a:pPr>
            <a:endParaRPr sz="1100" b="1">
              <a:latin typeface="Roboto"/>
              <a:ea typeface="Roboto"/>
              <a:cs typeface="Roboto"/>
              <a:sym typeface="Roboto"/>
            </a:endParaRPr>
          </a:p>
          <a:p>
            <a:pPr marL="0" lvl="0" indent="0" algn="l" rtl="0">
              <a:spcBef>
                <a:spcPts val="0"/>
              </a:spcBef>
              <a:spcAft>
                <a:spcPts val="0"/>
              </a:spcAft>
              <a:buNone/>
            </a:pPr>
            <a:r>
              <a:rPr lang="en-US" sz="1100" b="1">
                <a:latin typeface="Roboto"/>
                <a:ea typeface="Roboto"/>
                <a:cs typeface="Roboto"/>
                <a:sym typeface="Roboto"/>
              </a:rPr>
              <a:t>1. Engage community leaders and families to address restrictive norms</a:t>
            </a:r>
            <a:endParaRPr sz="1100" b="1">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i="1">
                <a:latin typeface="Roboto"/>
                <a:ea typeface="Roboto"/>
                <a:cs typeface="Roboto"/>
                <a:sym typeface="Roboto"/>
              </a:rPr>
              <a:t>We know that restrictive gender norms and stigma often prevent girls from accessing SRH services. By engaging influential community leaders and families, we can work to shift these norms and build acceptance for girls’ health needs. This might include community dialogues, storytelling initiatives, or cultural events that promote gender equality and SRH.</a:t>
            </a:r>
            <a:endParaRPr sz="1100" i="1">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2. Provide services at times that accommodate girls' schedules</a:t>
            </a:r>
            <a:endParaRPr sz="1100" b="1">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i="1">
                <a:latin typeface="Roboto"/>
                <a:ea typeface="Roboto"/>
                <a:cs typeface="Roboto"/>
                <a:sym typeface="Roboto"/>
              </a:rPr>
              <a:t>Adolescent girls often have conflicting responsibilities like school, household chores, or caregiving. Flexible clinic hours—such as evening or weekend options—can make a huge difference in accessibility.</a:t>
            </a:r>
            <a:endParaRPr sz="1100" i="1">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3. Train female health workers from the local community in gender responsive, adolescent-friendly care</a:t>
            </a:r>
            <a:endParaRPr sz="1100" b="1">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i="1">
                <a:latin typeface="Roboto"/>
                <a:ea typeface="Roboto"/>
                <a:cs typeface="Roboto"/>
                <a:sym typeface="Roboto"/>
              </a:rPr>
              <a:t>Having trusted female health workers who are trained in gender responsive and adolescent-friendly care can help create a safe and comfortable environment for girls. Recruiting locally can also strengthen trust and reduce stigma.</a:t>
            </a:r>
            <a:endParaRPr sz="1100" i="1">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4. Create safe spaces for adolescent girls</a:t>
            </a:r>
            <a:endParaRPr sz="1100" b="1">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i="1">
                <a:latin typeface="Roboto"/>
                <a:ea typeface="Roboto"/>
                <a:cs typeface="Roboto"/>
                <a:sym typeface="Roboto"/>
              </a:rPr>
              <a:t>Girls need physical and emotional safety when accessing SRH services. Clinics can establish girl-only hours or offer adjacent programs—like peer-led discussion groups—where they feel secure, heard, and supported.</a:t>
            </a:r>
            <a:endParaRPr sz="1100" i="1">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5. Include economic empowerment components</a:t>
            </a:r>
            <a:endParaRPr sz="1100" b="1">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i="1">
                <a:latin typeface="Roboto"/>
                <a:ea typeface="Roboto"/>
                <a:cs typeface="Roboto"/>
                <a:sym typeface="Roboto"/>
              </a:rPr>
              <a:t>Economic constraints often exacerbate barriers to SRH services. Programs that integrate economic empowerment—like vocational training, savings groups, or small stipends—can reduce financial barriers while enhancing girls’ agency and decision-making.</a:t>
            </a:r>
            <a:endParaRPr sz="1100" i="1">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US" sz="1100" b="1">
                <a:latin typeface="Roboto"/>
                <a:ea typeface="Roboto"/>
                <a:cs typeface="Roboto"/>
                <a:sym typeface="Roboto"/>
              </a:rPr>
              <a:t>6. Develop targeted outreach strategies for different groups of girls</a:t>
            </a:r>
            <a:endParaRPr sz="1100" b="1">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i="1">
                <a:latin typeface="Roboto"/>
                <a:ea typeface="Roboto"/>
                <a:cs typeface="Roboto"/>
                <a:sym typeface="Roboto"/>
              </a:rPr>
              <a:t>Not all adolescent girls face the same barriers. Outreach should be tailored to different subgroups, including those out of school, living in rural areas, or from marginalized communities. Strategies like peer educators, social media campaigns, or partnering with schools can expand our reach and impact.</a:t>
            </a:r>
            <a:endParaRPr sz="1100" i="1">
              <a:latin typeface="Roboto"/>
              <a:ea typeface="Roboto"/>
              <a:cs typeface="Roboto"/>
              <a:sym typeface="Roboto"/>
            </a:endParaRPr>
          </a:p>
          <a:p>
            <a:pPr marL="0" lvl="0" indent="0" algn="l" rtl="0">
              <a:spcBef>
                <a:spcPts val="1200"/>
              </a:spcBef>
              <a:spcAft>
                <a:spcPts val="0"/>
              </a:spcAft>
              <a:buNone/>
            </a:pPr>
            <a:endParaRPr sz="1100">
              <a:latin typeface="Roboto"/>
              <a:ea typeface="Roboto"/>
              <a:cs typeface="Roboto"/>
              <a:sym typeface="Roboto"/>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2fc3d450777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7" name="Google Shape;657;g2fc3d450777_0_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8" name="Google Shape;658;g2fc3d450777_0_9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3035bdc31b9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3" name="Google Shape;663;g3035bdc31b9_0_5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1400"/>
              </a:spcBef>
              <a:spcAft>
                <a:spcPts val="0"/>
              </a:spcAft>
              <a:buNone/>
            </a:pPr>
            <a:r>
              <a:rPr lang="en-US" sz="1100">
                <a:latin typeface="Roboto"/>
                <a:ea typeface="Roboto"/>
                <a:cs typeface="Roboto"/>
                <a:sym typeface="Roboto"/>
              </a:rPr>
              <a:t>Please discuss these in small groups for about 10 minutes. Think about your specific role and where you have influence—whether that's in policy, program design, procurement, HR, communications, or monitoring and evaluation. After 10 minutes, we'll come back to the main group to share some key insights.</a:t>
            </a:r>
            <a:br>
              <a:rPr lang="en-US" sz="1100">
                <a:latin typeface="Roboto"/>
                <a:ea typeface="Roboto"/>
                <a:cs typeface="Roboto"/>
                <a:sym typeface="Roboto"/>
              </a:rPr>
            </a:br>
            <a:br>
              <a:rPr lang="en-US" sz="1100">
                <a:latin typeface="Roboto"/>
                <a:ea typeface="Roboto"/>
                <a:cs typeface="Roboto"/>
                <a:sym typeface="Roboto"/>
              </a:rPr>
            </a:br>
            <a:r>
              <a:rPr lang="en-US" sz="1100">
                <a:latin typeface="Roboto"/>
                <a:ea typeface="Roboto"/>
                <a:cs typeface="Roboto"/>
                <a:sym typeface="Roboto"/>
              </a:rPr>
              <a:t>Let's go over some concrete examples of what this can look like across different organizational roles. As I go through these, think about which ones might apply to your work.</a:t>
            </a:r>
            <a:endParaRPr sz="1100">
              <a:latin typeface="Roboto"/>
              <a:ea typeface="Roboto"/>
              <a:cs typeface="Roboto"/>
              <a:sym typeface="Roboto"/>
            </a:endParaRPr>
          </a:p>
          <a:p>
            <a:pPr marL="457200" lvl="0" indent="-298450" algn="l" rtl="0">
              <a:lnSpc>
                <a:spcPct val="115000"/>
              </a:lnSpc>
              <a:spcBef>
                <a:spcPts val="1200"/>
              </a:spcBef>
              <a:spcAft>
                <a:spcPts val="0"/>
              </a:spcAft>
              <a:buClr>
                <a:schemeClr val="dk1"/>
              </a:buClr>
              <a:buSzPts val="1100"/>
              <a:buFont typeface="Roboto"/>
              <a:buChar char="●"/>
            </a:pPr>
            <a:r>
              <a:rPr lang="en-US" sz="1100" b="1">
                <a:latin typeface="Roboto"/>
                <a:ea typeface="Roboto"/>
                <a:cs typeface="Roboto"/>
                <a:sym typeface="Roboto"/>
              </a:rPr>
              <a:t>For those in Program Design &amp; Implementation:</a:t>
            </a:r>
            <a:endParaRPr sz="1100" b="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Conduct a gender analysis</a:t>
            </a:r>
            <a:r>
              <a:rPr lang="en-US" sz="1100">
                <a:latin typeface="Roboto"/>
                <a:ea typeface="Roboto"/>
                <a:cs typeface="Roboto"/>
                <a:sym typeface="Roboto"/>
              </a:rPr>
              <a:t> at the start of any project to understand the different needs, barriers, and opportunities for people of all genders.</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Set clear objectives</a:t>
            </a:r>
            <a:r>
              <a:rPr lang="en-US" sz="1100">
                <a:latin typeface="Roboto"/>
                <a:ea typeface="Roboto"/>
                <a:cs typeface="Roboto"/>
                <a:sym typeface="Roboto"/>
              </a:rPr>
              <a:t> within a project that actively aim to improve gender equality, such as increasing women's participation in leadership or decision-making.</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Partner with local organizations </a:t>
            </a:r>
            <a:r>
              <a:rPr lang="en-US" sz="1100">
                <a:latin typeface="Roboto"/>
                <a:ea typeface="Roboto"/>
                <a:cs typeface="Roboto"/>
                <a:sym typeface="Roboto"/>
              </a:rPr>
              <a:t>that specialize in gender equality to ensure your program is relevant and effective.</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b="1">
                <a:latin typeface="Roboto"/>
                <a:ea typeface="Roboto"/>
                <a:cs typeface="Roboto"/>
                <a:sym typeface="Roboto"/>
              </a:rPr>
              <a:t>For those in HR or Management:</a:t>
            </a:r>
            <a:endParaRPr sz="1100" b="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Review hiring and promotion practices</a:t>
            </a:r>
            <a:r>
              <a:rPr lang="en-US" sz="1100">
                <a:latin typeface="Roboto"/>
                <a:ea typeface="Roboto"/>
                <a:cs typeface="Roboto"/>
                <a:sym typeface="Roboto"/>
              </a:rPr>
              <a:t> to ensure they are free from bias and actively attract a diverse pool of candidates.</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Champion inclusive workplace policies</a:t>
            </a:r>
            <a:r>
              <a:rPr lang="en-US" sz="1100">
                <a:latin typeface="Roboto"/>
                <a:ea typeface="Roboto"/>
                <a:cs typeface="Roboto"/>
                <a:sym typeface="Roboto"/>
              </a:rPr>
              <a:t>, like flexible work arrangements and equitable parental leave that support employees of all genders.</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Organize regular staff training </a:t>
            </a:r>
            <a:r>
              <a:rPr lang="en-US" sz="1100">
                <a:latin typeface="Roboto"/>
                <a:ea typeface="Roboto"/>
                <a:cs typeface="Roboto"/>
                <a:sym typeface="Roboto"/>
              </a:rPr>
              <a:t>on topics like unconscious bias and creating a respectful and inclusive workplace culture.</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b="1">
                <a:latin typeface="Roboto"/>
                <a:ea typeface="Roboto"/>
                <a:cs typeface="Roboto"/>
                <a:sym typeface="Roboto"/>
              </a:rPr>
              <a:t>For those in Communications or Advocacy:</a:t>
            </a:r>
            <a:endParaRPr sz="1100" b="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Ensure</a:t>
            </a:r>
            <a:r>
              <a:rPr lang="en-US" sz="1100">
                <a:latin typeface="Roboto"/>
                <a:ea typeface="Roboto"/>
                <a:cs typeface="Roboto"/>
                <a:sym typeface="Roboto"/>
              </a:rPr>
              <a:t> all public materials—from reports to websites to social media—use</a:t>
            </a:r>
            <a:r>
              <a:rPr lang="en-US" sz="1100" b="1">
                <a:latin typeface="Roboto"/>
                <a:ea typeface="Roboto"/>
                <a:cs typeface="Roboto"/>
                <a:sym typeface="Roboto"/>
              </a:rPr>
              <a:t> inclusive language</a:t>
            </a:r>
            <a:r>
              <a:rPr lang="en-US" sz="1100">
                <a:latin typeface="Roboto"/>
                <a:ea typeface="Roboto"/>
                <a:cs typeface="Roboto"/>
                <a:sym typeface="Roboto"/>
              </a:rPr>
              <a:t> and imagery that challenge, rather than reinforce, gender stereotypes.</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Intentionally tell stories that highlight the diverse experiences</a:t>
            </a:r>
            <a:r>
              <a:rPr lang="en-US" sz="1100">
                <a:latin typeface="Roboto"/>
                <a:ea typeface="Roboto"/>
                <a:cs typeface="Roboto"/>
                <a:sym typeface="Roboto"/>
              </a:rPr>
              <a:t>, contributions, and agency of women, girls, and gender-diverse individuals.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b="1">
                <a:latin typeface="Roboto"/>
                <a:ea typeface="Roboto"/>
                <a:cs typeface="Roboto"/>
                <a:sym typeface="Roboto"/>
              </a:rPr>
              <a:t>For those in Policy, Strategy, or Leadership:</a:t>
            </a:r>
            <a:endParaRPr sz="1100" b="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Develop</a:t>
            </a:r>
            <a:r>
              <a:rPr lang="en-US" sz="1100">
                <a:latin typeface="Roboto"/>
                <a:ea typeface="Roboto"/>
                <a:cs typeface="Roboto"/>
                <a:sym typeface="Roboto"/>
              </a:rPr>
              <a:t> or </a:t>
            </a:r>
            <a:r>
              <a:rPr lang="en-US" sz="1100" b="1">
                <a:latin typeface="Roboto"/>
                <a:ea typeface="Roboto"/>
                <a:cs typeface="Roboto"/>
                <a:sym typeface="Roboto"/>
              </a:rPr>
              <a:t>champion</a:t>
            </a:r>
            <a:r>
              <a:rPr lang="en-US" sz="1100">
                <a:latin typeface="Roboto"/>
                <a:ea typeface="Roboto"/>
                <a:cs typeface="Roboto"/>
                <a:sym typeface="Roboto"/>
              </a:rPr>
              <a:t> an </a:t>
            </a:r>
            <a:r>
              <a:rPr lang="en-US" sz="1100" b="1">
                <a:latin typeface="Roboto"/>
                <a:ea typeface="Roboto"/>
                <a:cs typeface="Roboto"/>
                <a:sym typeface="Roboto"/>
              </a:rPr>
              <a:t>organization-wide gender policy</a:t>
            </a:r>
            <a:r>
              <a:rPr lang="en-US" sz="1100">
                <a:latin typeface="Roboto"/>
                <a:ea typeface="Roboto"/>
                <a:cs typeface="Roboto"/>
                <a:sym typeface="Roboto"/>
              </a:rPr>
              <a:t> that sets clear commitments and standards for everyone, including for example, equal pay, equitable promotion, and policies that support caregivers.</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Allocate specific budget resources </a:t>
            </a:r>
            <a:r>
              <a:rPr lang="en-US" sz="1100">
                <a:latin typeface="Roboto"/>
                <a:ea typeface="Roboto"/>
                <a:cs typeface="Roboto"/>
                <a:sym typeface="Roboto"/>
              </a:rPr>
              <a:t>for gender integration activities and track that spending.</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Set</a:t>
            </a:r>
            <a:r>
              <a:rPr lang="en-US" sz="1100">
                <a:latin typeface="Roboto"/>
                <a:ea typeface="Roboto"/>
                <a:cs typeface="Roboto"/>
                <a:sym typeface="Roboto"/>
              </a:rPr>
              <a:t> and </a:t>
            </a:r>
            <a:r>
              <a:rPr lang="en-US" sz="1100" b="1">
                <a:latin typeface="Roboto"/>
                <a:ea typeface="Roboto"/>
                <a:cs typeface="Roboto"/>
                <a:sym typeface="Roboto"/>
              </a:rPr>
              <a:t>monitor targets for gender balance in leadershi</a:t>
            </a:r>
            <a:r>
              <a:rPr lang="en-US" sz="1100">
                <a:latin typeface="Roboto"/>
                <a:ea typeface="Roboto"/>
                <a:cs typeface="Roboto"/>
                <a:sym typeface="Roboto"/>
              </a:rPr>
              <a:t>p and on governing bodies.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b="1">
                <a:latin typeface="Roboto"/>
                <a:ea typeface="Roboto"/>
                <a:cs typeface="Roboto"/>
                <a:sym typeface="Roboto"/>
              </a:rPr>
              <a:t>For those in Monitoring, Evaluation, and Learning (MEL):</a:t>
            </a:r>
            <a:endParaRPr sz="1100" b="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Ensure</a:t>
            </a:r>
            <a:r>
              <a:rPr lang="en-US" sz="1100">
                <a:latin typeface="Roboto"/>
                <a:ea typeface="Roboto"/>
                <a:cs typeface="Roboto"/>
                <a:sym typeface="Roboto"/>
              </a:rPr>
              <a:t> that data is always collected and analyzed by gender and other identity factors such as age, ethnicity, and disability to understand if a program is affecting people differently.</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Develop</a:t>
            </a:r>
            <a:r>
              <a:rPr lang="en-US" sz="1100">
                <a:latin typeface="Roboto"/>
                <a:ea typeface="Roboto"/>
                <a:cs typeface="Roboto"/>
                <a:sym typeface="Roboto"/>
              </a:rPr>
              <a:t> indicators that specifically measure changes in gender equality, such as shifts in attitudes, access to resources, or decision-making power.</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Make sure</a:t>
            </a:r>
            <a:r>
              <a:rPr lang="en-US" sz="1100">
                <a:latin typeface="Roboto"/>
                <a:ea typeface="Roboto"/>
                <a:cs typeface="Roboto"/>
                <a:sym typeface="Roboto"/>
              </a:rPr>
              <a:t> that feedback is gathered equitably from all genders during program reviews.</a:t>
            </a:r>
            <a:endParaRPr sz="1100">
              <a:latin typeface="Roboto"/>
              <a:ea typeface="Roboto"/>
              <a:cs typeface="Roboto"/>
              <a:sym typeface="Roboto"/>
            </a:endParaRPr>
          </a:p>
          <a:p>
            <a:pPr marL="457200" lvl="0" indent="-298450" algn="l" rtl="0">
              <a:lnSpc>
                <a:spcPct val="115000"/>
              </a:lnSpc>
              <a:spcBef>
                <a:spcPts val="0"/>
              </a:spcBef>
              <a:spcAft>
                <a:spcPts val="0"/>
              </a:spcAft>
              <a:buClr>
                <a:schemeClr val="dk1"/>
              </a:buClr>
              <a:buSzPts val="1100"/>
              <a:buFont typeface="Roboto"/>
              <a:buChar char="●"/>
            </a:pPr>
            <a:r>
              <a:rPr lang="en-US" sz="1100" b="1">
                <a:latin typeface="Roboto"/>
                <a:ea typeface="Roboto"/>
                <a:cs typeface="Roboto"/>
                <a:sym typeface="Roboto"/>
              </a:rPr>
              <a:t>For those in Procurement or Operations:</a:t>
            </a:r>
            <a:endParaRPr sz="1100" b="1">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Review</a:t>
            </a:r>
            <a:r>
              <a:rPr lang="en-US" sz="1100">
                <a:latin typeface="Roboto"/>
                <a:ea typeface="Roboto"/>
                <a:cs typeface="Roboto"/>
                <a:sym typeface="Roboto"/>
              </a:rPr>
              <a:t> purchasing policies to create opportunities to support women-owned businesses or suppliers, or those owned by other marginalized groups in the given context, who demonstrate a commitment to gender equality.</a:t>
            </a:r>
            <a:endParaRPr sz="1100">
              <a:latin typeface="Roboto"/>
              <a:ea typeface="Roboto"/>
              <a:cs typeface="Roboto"/>
              <a:sym typeface="Roboto"/>
            </a:endParaRPr>
          </a:p>
          <a:p>
            <a:pPr marL="914400" lvl="1" indent="-298450" algn="l" rtl="0">
              <a:lnSpc>
                <a:spcPct val="115000"/>
              </a:lnSpc>
              <a:spcBef>
                <a:spcPts val="0"/>
              </a:spcBef>
              <a:spcAft>
                <a:spcPts val="0"/>
              </a:spcAft>
              <a:buClr>
                <a:schemeClr val="dk1"/>
              </a:buClr>
              <a:buSzPts val="1100"/>
              <a:buChar char="○"/>
            </a:pPr>
            <a:r>
              <a:rPr lang="en-US" sz="1100" b="1">
                <a:latin typeface="Roboto"/>
                <a:ea typeface="Roboto"/>
                <a:cs typeface="Roboto"/>
                <a:sym typeface="Roboto"/>
              </a:rPr>
              <a:t>Ensure</a:t>
            </a:r>
            <a:r>
              <a:rPr lang="en-US" sz="1100">
                <a:latin typeface="Roboto"/>
                <a:ea typeface="Roboto"/>
                <a:cs typeface="Roboto"/>
                <a:sym typeface="Roboto"/>
              </a:rPr>
              <a:t> that safety and accessibility needs for all genders are considered in all operational planning, from event logistics to office design.</a:t>
            </a:r>
            <a:endParaRPr sz="1100">
              <a:latin typeface="Roboto"/>
              <a:ea typeface="Roboto"/>
              <a:cs typeface="Roboto"/>
              <a:sym typeface="Roboto"/>
            </a:endParaRPr>
          </a:p>
          <a:p>
            <a:pPr marL="0" lvl="0" indent="0" algn="l" rtl="0">
              <a:lnSpc>
                <a:spcPct val="115000"/>
              </a:lnSpc>
              <a:spcBef>
                <a:spcPts val="1400"/>
              </a:spcBef>
              <a:spcAft>
                <a:spcPts val="400"/>
              </a:spcAft>
              <a:buNone/>
            </a:pPr>
            <a:endParaRPr sz="1100">
              <a:latin typeface="Roboto"/>
              <a:ea typeface="Roboto"/>
              <a:cs typeface="Roboto"/>
              <a:sym typeface="Roboto"/>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g317c0c4de17_1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0" name="Google Shape;670;g317c0c4de17_1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Before we conclude today’s session I want to recap and leave you with 4 key takeaways.</a:t>
            </a:r>
            <a:endParaRPr sz="1100">
              <a:latin typeface="Roboto"/>
              <a:ea typeface="Roboto"/>
              <a:cs typeface="Roboto"/>
              <a:sym typeface="Roboto"/>
            </a:endParaRPr>
          </a:p>
          <a:p>
            <a:pPr marL="457200" lvl="0" indent="-298450" algn="l" rtl="0">
              <a:spcBef>
                <a:spcPts val="0"/>
              </a:spcBef>
              <a:spcAft>
                <a:spcPts val="0"/>
              </a:spcAft>
              <a:buSzPts val="1100"/>
              <a:buFont typeface="Roboto"/>
              <a:buAutoNum type="arabicPeriod"/>
            </a:pPr>
            <a:r>
              <a:rPr lang="en-US" sz="1100" i="1">
                <a:latin typeface="Roboto"/>
                <a:ea typeface="Roboto"/>
                <a:cs typeface="Roboto"/>
                <a:sym typeface="Roboto"/>
              </a:rPr>
              <a:t>Gender integration is essential for effective programming across sectors.</a:t>
            </a:r>
            <a:br>
              <a:rPr lang="en-US" sz="1100" i="1">
                <a:latin typeface="Roboto"/>
                <a:ea typeface="Roboto"/>
                <a:cs typeface="Roboto"/>
                <a:sym typeface="Roboto"/>
              </a:rPr>
            </a:br>
            <a:r>
              <a:rPr lang="en-US" sz="1100">
                <a:latin typeface="Roboto"/>
                <a:ea typeface="Roboto"/>
                <a:cs typeface="Roboto"/>
                <a:sym typeface="Roboto"/>
              </a:rPr>
              <a:t>Integrating gender ensures that programming is responsive to the needs and realities of women, girls, and marginalized groups. Without this lens, programs risk reinforcing existing inequalities rather than addressing them. </a:t>
            </a:r>
            <a:endParaRPr sz="1100">
              <a:latin typeface="Roboto"/>
              <a:ea typeface="Roboto"/>
              <a:cs typeface="Roboto"/>
              <a:sym typeface="Roboto"/>
            </a:endParaRPr>
          </a:p>
          <a:p>
            <a:pPr marL="457200" lvl="0" indent="-298450" algn="l" rtl="0">
              <a:spcBef>
                <a:spcPts val="0"/>
              </a:spcBef>
              <a:spcAft>
                <a:spcPts val="0"/>
              </a:spcAft>
              <a:buSzPts val="1100"/>
              <a:buFont typeface="Roboto"/>
              <a:buAutoNum type="arabicPeriod"/>
            </a:pPr>
            <a:r>
              <a:rPr lang="en-US" sz="1100" i="1">
                <a:latin typeface="Roboto"/>
                <a:ea typeface="Roboto"/>
                <a:cs typeface="Roboto"/>
                <a:sym typeface="Roboto"/>
              </a:rPr>
              <a:t>Understanding local gender norms is critical for program success.</a:t>
            </a:r>
            <a:br>
              <a:rPr lang="en-US" sz="1100" i="1">
                <a:latin typeface="Roboto"/>
                <a:ea typeface="Roboto"/>
                <a:cs typeface="Roboto"/>
                <a:sym typeface="Roboto"/>
              </a:rPr>
            </a:br>
            <a:r>
              <a:rPr lang="en-US" sz="1100">
                <a:latin typeface="Roboto"/>
                <a:ea typeface="Roboto"/>
                <a:cs typeface="Roboto"/>
                <a:sym typeface="Roboto"/>
              </a:rPr>
              <a:t>Every community has unique gender norms that shape how people engage with program interventions. Understanding these norms allows us to design interventions that are both relevant and impactful, building trust and buy-in.</a:t>
            </a:r>
            <a:endParaRPr sz="1100">
              <a:latin typeface="Roboto"/>
              <a:ea typeface="Roboto"/>
              <a:cs typeface="Roboto"/>
              <a:sym typeface="Roboto"/>
            </a:endParaRPr>
          </a:p>
          <a:p>
            <a:pPr marL="457200" lvl="0" indent="-298450" algn="l" rtl="0">
              <a:spcBef>
                <a:spcPts val="0"/>
              </a:spcBef>
              <a:spcAft>
                <a:spcPts val="0"/>
              </a:spcAft>
              <a:buSzPts val="1100"/>
              <a:buFont typeface="Roboto"/>
              <a:buAutoNum type="arabicPeriod"/>
            </a:pPr>
            <a:r>
              <a:rPr lang="en-US" sz="1100" i="1">
                <a:latin typeface="Roboto"/>
                <a:ea typeface="Roboto"/>
                <a:cs typeface="Roboto"/>
                <a:sym typeface="Roboto"/>
              </a:rPr>
              <a:t>Gender analysis helps identify barriers and enablers to women’s and girls’ agency.</a:t>
            </a:r>
            <a:br>
              <a:rPr lang="en-US" sz="1100" i="1">
                <a:latin typeface="Roboto"/>
                <a:ea typeface="Roboto"/>
                <a:cs typeface="Roboto"/>
                <a:sym typeface="Roboto"/>
              </a:rPr>
            </a:br>
            <a:r>
              <a:rPr lang="en-US" sz="1100">
                <a:latin typeface="Roboto"/>
                <a:ea typeface="Roboto"/>
                <a:cs typeface="Roboto"/>
                <a:sym typeface="Roboto"/>
              </a:rPr>
              <a:t>By conducting a thorough gender analysis, we can pinpoint systemic barriers that limit women’s and girls' decision-making and mobility, as well as identify opportunities to strengthen their agency and empowerment.</a:t>
            </a:r>
            <a:endParaRPr sz="1100">
              <a:latin typeface="Roboto"/>
              <a:ea typeface="Roboto"/>
              <a:cs typeface="Roboto"/>
              <a:sym typeface="Roboto"/>
            </a:endParaRPr>
          </a:p>
          <a:p>
            <a:pPr marL="457200" lvl="0" indent="-298450" algn="l" rtl="0">
              <a:spcBef>
                <a:spcPts val="0"/>
              </a:spcBef>
              <a:spcAft>
                <a:spcPts val="0"/>
              </a:spcAft>
              <a:buSzPts val="1100"/>
              <a:buFont typeface="Roboto"/>
              <a:buAutoNum type="arabicPeriod"/>
            </a:pPr>
            <a:r>
              <a:rPr lang="en-US" sz="1100" i="1">
                <a:latin typeface="Roboto"/>
                <a:ea typeface="Roboto"/>
                <a:cs typeface="Roboto"/>
                <a:sym typeface="Roboto"/>
              </a:rPr>
              <a:t>Gender integration is not only relevant to programmatic staff but can and should be applicable to any role.</a:t>
            </a:r>
            <a:br>
              <a:rPr lang="en-US" sz="1100" i="1">
                <a:latin typeface="Roboto"/>
                <a:ea typeface="Roboto"/>
                <a:cs typeface="Roboto"/>
                <a:sym typeface="Roboto"/>
              </a:rPr>
            </a:br>
            <a:r>
              <a:rPr lang="en-US" sz="1100">
                <a:latin typeface="Roboto"/>
                <a:ea typeface="Roboto"/>
                <a:cs typeface="Roboto"/>
                <a:sym typeface="Roboto"/>
              </a:rPr>
              <a:t>From design to operations, every team member has a role to play in embedding gender equality into their work. This holistic approach ensures that gender transformation is a shared responsibility, not confined to one department or team.</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g2fc3d450777_0_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0" name="Google Shape;680;g2fc3d450777_0_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81" name="Google Shape;681;g2fc3d450777_0_9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3156cc4e4bb_0_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g3156cc4e4bb_0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Roboto"/>
                <a:ea typeface="Roboto"/>
                <a:cs typeface="Roboto"/>
                <a:sym typeface="Roboto"/>
              </a:rPr>
              <a:t>Our session will be structured as follows. [read agenda “Activity” column].</a:t>
            </a:r>
            <a:endParaRPr sz="1100">
              <a:latin typeface="Roboto"/>
              <a:ea typeface="Roboto"/>
              <a:cs typeface="Roboto"/>
              <a:sym typeface="Roboto"/>
            </a:endParaRPr>
          </a:p>
        </p:txBody>
      </p:sp>
      <p:sp>
        <p:nvSpPr>
          <p:cNvPr id="328" name="Google Shape;328;g3156cc4e4bb_0_9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g3035bdc31b9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6" name="Google Shape;686;g3035bdc31b9_0_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31248218d67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4" name="Google Shape;334;g31248218d67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Roboto"/>
                <a:ea typeface="Roboto"/>
                <a:cs typeface="Roboto"/>
                <a:sym typeface="Roboto"/>
              </a:rPr>
              <a:t>[If facilitating virtually, have participants type their answer in the chat. If facilitating in person, have people say their answers out loud and note them down on a flipchart.]</a:t>
            </a:r>
            <a:endParaRPr sz="1100">
              <a:latin typeface="Roboto"/>
              <a:ea typeface="Roboto"/>
              <a:cs typeface="Roboto"/>
              <a:sym typeface="Roboto"/>
            </a:endParaRPr>
          </a:p>
          <a:p>
            <a:pPr marL="0" lvl="0" indent="0" algn="l" rtl="0">
              <a:lnSpc>
                <a:spcPct val="100000"/>
              </a:lnSpc>
              <a:spcBef>
                <a:spcPts val="0"/>
              </a:spcBef>
              <a:spcAft>
                <a:spcPts val="0"/>
              </a:spcAft>
              <a:buSzPts val="1400"/>
              <a:buNone/>
            </a:pPr>
            <a:endParaRPr sz="1100">
              <a:latin typeface="Roboto"/>
              <a:ea typeface="Roboto"/>
              <a:cs typeface="Roboto"/>
              <a:sym typeface="Roboto"/>
            </a:endParaRPr>
          </a:p>
          <a:p>
            <a:pPr marL="0" lvl="0" indent="0" algn="l" rtl="0">
              <a:lnSpc>
                <a:spcPct val="100000"/>
              </a:lnSpc>
              <a:spcBef>
                <a:spcPts val="0"/>
              </a:spcBef>
              <a:spcAft>
                <a:spcPts val="0"/>
              </a:spcAft>
              <a:buSzPts val="1400"/>
              <a:buNone/>
            </a:pPr>
            <a:r>
              <a:rPr lang="en-US" sz="1100">
                <a:latin typeface="Roboto"/>
                <a:ea typeface="Roboto"/>
                <a:cs typeface="Roboto"/>
                <a:sym typeface="Roboto"/>
              </a:rPr>
              <a:t>Before we jump into it, let’s get a temperature check around the room of what the associations are with the words “gender integration”.</a:t>
            </a:r>
            <a:endParaRPr sz="1100">
              <a:latin typeface="Roboto"/>
              <a:ea typeface="Roboto"/>
              <a:cs typeface="Roboto"/>
              <a:sym typeface="Roboto"/>
            </a:endParaRPr>
          </a:p>
          <a:p>
            <a:pPr marL="0" lvl="0" indent="0" algn="l" rtl="0">
              <a:lnSpc>
                <a:spcPct val="100000"/>
              </a:lnSpc>
              <a:spcBef>
                <a:spcPts val="0"/>
              </a:spcBef>
              <a:spcAft>
                <a:spcPts val="0"/>
              </a:spcAft>
              <a:buSzPts val="1400"/>
              <a:buNone/>
            </a:pPr>
            <a:endParaRPr sz="1100">
              <a:latin typeface="Roboto"/>
              <a:ea typeface="Roboto"/>
              <a:cs typeface="Roboto"/>
              <a:sym typeface="Roboto"/>
            </a:endParaRPr>
          </a:p>
          <a:p>
            <a:pPr marL="0" lvl="0" indent="0" algn="l" rtl="0">
              <a:lnSpc>
                <a:spcPct val="100000"/>
              </a:lnSpc>
              <a:spcBef>
                <a:spcPts val="0"/>
              </a:spcBef>
              <a:spcAft>
                <a:spcPts val="0"/>
              </a:spcAft>
              <a:buSzPts val="1400"/>
              <a:buNone/>
            </a:pPr>
            <a:r>
              <a:rPr lang="en-US" sz="1100">
                <a:latin typeface="Roboto"/>
                <a:ea typeface="Roboto"/>
                <a:cs typeface="Roboto"/>
                <a:sym typeface="Roboto"/>
              </a:rPr>
              <a:t>[Note any similarities, differences, or any positive or negative associations.]</a:t>
            </a:r>
            <a:endParaRPr sz="1100">
              <a:latin typeface="Roboto"/>
              <a:ea typeface="Roboto"/>
              <a:cs typeface="Roboto"/>
              <a:sym typeface="Roboto"/>
            </a:endParaRPr>
          </a:p>
        </p:txBody>
      </p:sp>
      <p:sp>
        <p:nvSpPr>
          <p:cNvPr id="335" name="Google Shape;335;g31248218d67_1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2fc3d450777_0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g2fc3d450777_0_8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endParaRPr/>
          </a:p>
        </p:txBody>
      </p:sp>
      <p:sp>
        <p:nvSpPr>
          <p:cNvPr id="343" name="Google Shape;343;g2fc3d450777_0_8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3013dc43561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8" name="Google Shape;348;g3013dc43561_0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US" sz="1100">
                <a:latin typeface="Roboto"/>
                <a:ea typeface="Roboto"/>
                <a:cs typeface="Roboto"/>
                <a:sym typeface="Roboto"/>
              </a:rPr>
              <a:t>To make sure we’re all on the same page, let’s talk about some key concepts that inform work on gender equality. Before I reveal the definitions of these four terms, does anyone want to take a stab at defining them casually? How do you understand or think about these terms?</a:t>
            </a:r>
            <a:endParaRPr sz="1100">
              <a:latin typeface="Roboto"/>
              <a:ea typeface="Roboto"/>
              <a:cs typeface="Roboto"/>
              <a:sym typeface="Roboto"/>
            </a:endParaRPr>
          </a:p>
          <a:p>
            <a:pPr marL="0" lvl="0" indent="0" algn="l" rtl="0">
              <a:spcBef>
                <a:spcPts val="0"/>
              </a:spcBef>
              <a:spcAft>
                <a:spcPts val="0"/>
              </a:spcAft>
              <a:buSzPts val="1100"/>
              <a:buNone/>
            </a:pPr>
            <a:endParaRPr sz="1100">
              <a:latin typeface="Roboto"/>
              <a:ea typeface="Roboto"/>
              <a:cs typeface="Roboto"/>
              <a:sym typeface="Roboto"/>
            </a:endParaRPr>
          </a:p>
          <a:p>
            <a:pPr marL="0" lvl="0" indent="0" algn="l" rtl="0">
              <a:spcBef>
                <a:spcPts val="0"/>
              </a:spcBef>
              <a:spcAft>
                <a:spcPts val="0"/>
              </a:spcAft>
              <a:buSzPts val="1100"/>
              <a:buNone/>
            </a:pPr>
            <a:r>
              <a:rPr lang="en-US" sz="1100">
                <a:latin typeface="Roboto"/>
                <a:ea typeface="Roboto"/>
                <a:cs typeface="Roboto"/>
                <a:sym typeface="Roboto"/>
              </a:rPr>
              <a:t>[discuss then reveal the answers once all 4 definitions have been attempted or participants no longer volunteer answers. You can read the definitions out where they differ from what participants have said, or have participants read them out]</a:t>
            </a:r>
            <a:endParaRPr sz="1100">
              <a:latin typeface="Roboto"/>
              <a:ea typeface="Roboto"/>
              <a:cs typeface="Roboto"/>
              <a:sym typeface="Roboto"/>
            </a:endParaRPr>
          </a:p>
          <a:p>
            <a:pPr marL="0" lvl="0" indent="0" algn="l" rtl="0">
              <a:spcBef>
                <a:spcPts val="0"/>
              </a:spcBef>
              <a:spcAft>
                <a:spcPts val="0"/>
              </a:spcAft>
              <a:buSzPts val="1100"/>
              <a:buNone/>
            </a:pPr>
            <a:endParaRPr sz="1100" b="1">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b="1">
                <a:latin typeface="Roboto"/>
                <a:ea typeface="Roboto"/>
                <a:cs typeface="Roboto"/>
                <a:sym typeface="Roboto"/>
              </a:rPr>
              <a:t>Gender Relations:</a:t>
            </a:r>
            <a:br>
              <a:rPr lang="en-US" sz="1100" b="1">
                <a:latin typeface="Roboto"/>
                <a:ea typeface="Roboto"/>
                <a:cs typeface="Roboto"/>
                <a:sym typeface="Roboto"/>
              </a:rPr>
            </a:br>
            <a:r>
              <a:rPr lang="en-US" sz="1100">
                <a:latin typeface="Roboto"/>
                <a:ea typeface="Roboto"/>
                <a:cs typeface="Roboto"/>
                <a:sym typeface="Roboto"/>
              </a:rPr>
              <a:t>Gender relations refer to the ways in which power, responsibilities, roles, and identities are defined among people of different genders in a society. These relations are often governed by cultural expectations, social norms, and institutional structures, shaping how individuals interact across various gender identities. Gender relations influence everything from personal relationships to broader social structures, impacting equity in workplaces, communities, and families. By examining these dynamics, we can identify and address gender-based inequalities and work toward more equitable and inclusive systems.</a:t>
            </a:r>
            <a:endParaRPr sz="1100" b="1">
              <a:latin typeface="Roboto"/>
              <a:ea typeface="Roboto"/>
              <a:cs typeface="Roboto"/>
              <a:sym typeface="Roboto"/>
            </a:endParaRPr>
          </a:p>
          <a:p>
            <a:pPr marL="0" lvl="0" indent="0" algn="l" rtl="0">
              <a:spcBef>
                <a:spcPts val="0"/>
              </a:spcBef>
              <a:spcAft>
                <a:spcPts val="0"/>
              </a:spcAft>
              <a:buSzPts val="1100"/>
              <a:buNone/>
            </a:pPr>
            <a:endParaRPr sz="1100" b="1">
              <a:latin typeface="Roboto"/>
              <a:ea typeface="Roboto"/>
              <a:cs typeface="Roboto"/>
              <a:sym typeface="Roboto"/>
            </a:endParaRPr>
          </a:p>
          <a:p>
            <a:pPr marL="0" lvl="0" indent="0" algn="l" rtl="0">
              <a:spcBef>
                <a:spcPts val="0"/>
              </a:spcBef>
              <a:spcAft>
                <a:spcPts val="0"/>
              </a:spcAft>
              <a:buSzPts val="1100"/>
              <a:buNone/>
            </a:pPr>
            <a:r>
              <a:rPr lang="en-US" sz="1100" b="1">
                <a:latin typeface="Roboto"/>
                <a:ea typeface="Roboto"/>
                <a:cs typeface="Roboto"/>
                <a:sym typeface="Roboto"/>
              </a:rPr>
              <a:t>Gender Norms:</a:t>
            </a:r>
            <a:br>
              <a:rPr lang="en-US" sz="1100" b="1">
                <a:latin typeface="Roboto"/>
                <a:ea typeface="Roboto"/>
                <a:cs typeface="Roboto"/>
                <a:sym typeface="Roboto"/>
              </a:rPr>
            </a:br>
            <a:r>
              <a:rPr lang="en-US" sz="1100">
                <a:latin typeface="Roboto"/>
                <a:ea typeface="Roboto"/>
                <a:cs typeface="Roboto"/>
                <a:sym typeface="Roboto"/>
              </a:rPr>
              <a:t>Gender norms are informal rules about how different genders should behave, the roles they take on, and the resources and opportunities available to them. These norms are often deeply embedded within societies and cultures and influence people’s lives in ways that can restrict or empower them. For example, they might dictate caregiving expectations, work roles, or behaviors that are considered “appropriate” for men, women, or non-binary individuals. Understanding these norms is essential in efforts to advance gender equality, as it reveals biases that often limit access to opportunities and resources for marginalized genders. It can also help to highlight risks involved in interventions that might push against established norms or seek to establish new norms.</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SzPts val="1100"/>
              <a:buNone/>
            </a:pPr>
            <a:r>
              <a:rPr lang="en-US" sz="1100" b="1">
                <a:latin typeface="Roboto"/>
                <a:ea typeface="Roboto"/>
                <a:cs typeface="Roboto"/>
                <a:sym typeface="Roboto"/>
              </a:rPr>
              <a:t>Intersectionality:</a:t>
            </a:r>
            <a:endParaRPr sz="1100" b="1">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Intersectionality is a framework for understanding how various identities—such as gender, race, age, ability, religion, and sexual orientation—intersect and impact experiences of privilege or discrimination. For instance, a young, disabled woman may face unique challenges that are shaped by both her gender and disability, unlike someone who only experiences one of these factors. Intersectionality acknowledges that people’s experiences of oppression or advantage are multifaceted, shaped by the way society views and values each of these identities. This concept helps avoid “one-size-fits-all” approaches, making room for diverse and more nuanced perspectives in gender equality work.</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b="1">
                <a:latin typeface="Roboto"/>
                <a:ea typeface="Roboto"/>
                <a:cs typeface="Roboto"/>
                <a:sym typeface="Roboto"/>
              </a:rPr>
              <a:t>Gender analysis: </a:t>
            </a:r>
            <a:endParaRPr sz="1100" b="1">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Gender analysis is the systematic process of examining the differences in roles, responsibilities, needs, and opportunities between people of different genders. It involves asking critical questions about who does what, who has access to resources, who makes decisions, and how these dynamics are influenced by social, economic, and cultural factors. An intersectional gender analysis looks beyond simple male/female comparisons to consider how other identities, like race or disability, intersect with gender to create unique experiences of advantage or discrimination.</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b="1">
                <a:latin typeface="Roboto"/>
                <a:ea typeface="Roboto"/>
                <a:cs typeface="Roboto"/>
                <a:sym typeface="Roboto"/>
              </a:rPr>
              <a:t>Agency:</a:t>
            </a:r>
            <a:br>
              <a:rPr lang="en-US" sz="1100" b="1">
                <a:latin typeface="Roboto"/>
                <a:ea typeface="Roboto"/>
                <a:cs typeface="Roboto"/>
                <a:sym typeface="Roboto"/>
              </a:rPr>
            </a:br>
            <a:r>
              <a:rPr lang="en-US" sz="1100">
                <a:latin typeface="Roboto"/>
                <a:ea typeface="Roboto"/>
                <a:cs typeface="Roboto"/>
                <a:sym typeface="Roboto"/>
              </a:rPr>
              <a:t>Agency is about having the power to make one’s own informed, independent choices about one’s life without coercion or judgment. It is enabled by self-confidence, access to necessary resources, and a supportive environment that allows women, men, girls, and boys to act on their choices. Agency isn’t just about choice but also about overcoming societal and structural barriers that often restrict it. Supporting agency is crucial for empowerment and gender equality, as it enables women and girls to envision and actively shape their own futures.</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p:txBody>
      </p:sp>
      <p:sp>
        <p:nvSpPr>
          <p:cNvPr id="349" name="Google Shape;349;g3013dc43561_0_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30f974aeab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30f974aeab6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We’ve got another 4 terms to define! Who would like to share their definition of any of these? </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[Discuss then click to reveal the definitions, you can have participants read them out]</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b="1">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b="1">
                <a:latin typeface="Roboto"/>
                <a:ea typeface="Roboto"/>
                <a:cs typeface="Roboto"/>
                <a:sym typeface="Roboto"/>
              </a:rPr>
              <a:t>SRH (Sexual and Reproductive Health):</a:t>
            </a:r>
            <a:br>
              <a:rPr lang="en-US" sz="1100" b="1">
                <a:latin typeface="Roboto"/>
                <a:ea typeface="Roboto"/>
                <a:cs typeface="Roboto"/>
                <a:sym typeface="Roboto"/>
              </a:rPr>
            </a:br>
            <a:r>
              <a:rPr lang="en-US" sz="1100">
                <a:latin typeface="Roboto"/>
                <a:ea typeface="Roboto"/>
                <a:cs typeface="Roboto"/>
                <a:sym typeface="Roboto"/>
              </a:rPr>
              <a:t>SRH encompasses the full range of wellbeing aspects that young people and adults encounter as they mature—physical, emotional, and social. This includes managing puberty, understanding and developing healthy relationships, exploring sexuality, and making informed reproductive decisions. Access to accurate, age-appropriate information and non-judgmental services is key, as it helps people make choices that are safe, informed, and aligned with their personal values. A supportive approach to SRH reduces stigma and discrimination, fostering healthy development and resilience.</a:t>
            </a:r>
            <a:endParaRPr sz="1100">
              <a:latin typeface="Roboto"/>
              <a:ea typeface="Roboto"/>
              <a:cs typeface="Roboto"/>
              <a:sym typeface="Roboto"/>
            </a:endParaRPr>
          </a:p>
          <a:p>
            <a:pPr marL="0" lvl="0" indent="0" algn="l" rtl="0">
              <a:lnSpc>
                <a:spcPct val="100000"/>
              </a:lnSpc>
              <a:spcBef>
                <a:spcPts val="0"/>
              </a:spcBef>
              <a:spcAft>
                <a:spcPts val="0"/>
              </a:spcAft>
              <a:buSzPts val="1400"/>
              <a:buNone/>
            </a:pPr>
            <a:r>
              <a:rPr lang="en-US" sz="1100">
                <a:latin typeface="Roboto"/>
                <a:ea typeface="Roboto"/>
                <a:cs typeface="Roboto"/>
                <a:sym typeface="Roboto"/>
              </a:rPr>
              <a:t> </a:t>
            </a:r>
            <a:endParaRPr sz="1100">
              <a:latin typeface="Roboto"/>
              <a:ea typeface="Roboto"/>
              <a:cs typeface="Roboto"/>
              <a:sym typeface="Roboto"/>
            </a:endParaRPr>
          </a:p>
          <a:p>
            <a:pPr marL="0" lvl="0" indent="0" algn="l" rtl="0">
              <a:spcBef>
                <a:spcPts val="0"/>
              </a:spcBef>
              <a:spcAft>
                <a:spcPts val="0"/>
              </a:spcAft>
              <a:buSzPts val="1100"/>
              <a:buNone/>
            </a:pPr>
            <a:r>
              <a:rPr lang="en-US" sz="1100" b="1">
                <a:latin typeface="Roboto"/>
                <a:ea typeface="Roboto"/>
                <a:cs typeface="Roboto"/>
                <a:sym typeface="Roboto"/>
              </a:rPr>
              <a:t>Gender responsive Services:</a:t>
            </a:r>
            <a:br>
              <a:rPr lang="en-US" sz="1100" b="1">
                <a:latin typeface="Roboto"/>
                <a:ea typeface="Roboto"/>
                <a:cs typeface="Roboto"/>
                <a:sym typeface="Roboto"/>
              </a:rPr>
            </a:br>
            <a:r>
              <a:rPr lang="en-US" sz="1100">
                <a:latin typeface="Roboto"/>
                <a:ea typeface="Roboto"/>
                <a:cs typeface="Roboto"/>
                <a:sym typeface="Roboto"/>
              </a:rPr>
              <a:t>Gender responsive services are services designed to acknowledge and meet the unique needs of individuals based on their gender. In SRH and GBV contexts, this means providing services that respect bodily autonomy, enhance agency, and ensure safety, while addressing barriers different genders may face—whether these are rooted in stigma, societal expectations, or economic obstacles. For example, gender-responsive SRH services might offer tailored counseling that respects cultural beliefs while promoting individual choice, or provide accessible, safe spaces where all genders feel comfortable and supported. This approach aims to make services more equitable and responsive to everyone’s lived realities.</a:t>
            </a:r>
            <a:endParaRPr sz="1100">
              <a:latin typeface="Roboto"/>
              <a:ea typeface="Roboto"/>
              <a:cs typeface="Roboto"/>
              <a:sym typeface="Roboto"/>
            </a:endParaRPr>
          </a:p>
          <a:p>
            <a:pPr marL="0" lvl="0" indent="0" algn="l" rtl="0">
              <a:spcBef>
                <a:spcPts val="0"/>
              </a:spcBef>
              <a:spcAft>
                <a:spcPts val="0"/>
              </a:spcAft>
              <a:buSzPts val="1100"/>
              <a:buNone/>
            </a:pPr>
            <a:endParaRPr sz="1100">
              <a:latin typeface="Roboto"/>
              <a:ea typeface="Roboto"/>
              <a:cs typeface="Roboto"/>
              <a:sym typeface="Roboto"/>
            </a:endParaRPr>
          </a:p>
          <a:p>
            <a:pPr marL="0" lvl="0" indent="0" algn="l" rtl="0">
              <a:spcBef>
                <a:spcPts val="0"/>
              </a:spcBef>
              <a:spcAft>
                <a:spcPts val="0"/>
              </a:spcAft>
              <a:buSzPts val="1100"/>
              <a:buNone/>
            </a:pPr>
            <a:r>
              <a:rPr lang="en-US" sz="1100" b="1">
                <a:latin typeface="Roboto"/>
                <a:ea typeface="Roboto"/>
                <a:cs typeface="Roboto"/>
                <a:sym typeface="Roboto"/>
              </a:rPr>
              <a:t>Survivor-centred GBV Prevention and Response:</a:t>
            </a:r>
            <a:br>
              <a:rPr lang="en-US" sz="1100" b="1">
                <a:latin typeface="Roboto"/>
                <a:ea typeface="Roboto"/>
                <a:cs typeface="Roboto"/>
                <a:sym typeface="Roboto"/>
              </a:rPr>
            </a:br>
            <a:r>
              <a:rPr lang="en-US" sz="1100">
                <a:latin typeface="Roboto"/>
                <a:ea typeface="Roboto"/>
                <a:cs typeface="Roboto"/>
                <a:sym typeface="Roboto"/>
              </a:rPr>
              <a:t>A survivor-centred approach in GBV prevention and response ensures that the rights, safety, and well-being of survivors are always the top priority. This means that survivors’ voices are central to how prevention strategies are developed and how support services are delivered. Whether a survivor chooses to report their experience or seek help, their choices should be respected and supported at every step, ensuring their autonomy and dignity. Services under this model avoid re-traumatizing survivors and prioritize confidentiality, consent, and empowerment. The focus is not only on providing immediate safety but also on offering long-term support tailored to their needs.</a:t>
            </a:r>
            <a:endParaRPr sz="1100">
              <a:latin typeface="Roboto"/>
              <a:ea typeface="Roboto"/>
              <a:cs typeface="Roboto"/>
              <a:sym typeface="Roboto"/>
            </a:endParaRPr>
          </a:p>
          <a:p>
            <a:pPr marL="0" lvl="0" indent="0" algn="l" rtl="0">
              <a:spcBef>
                <a:spcPts val="0"/>
              </a:spcBef>
              <a:spcAft>
                <a:spcPts val="0"/>
              </a:spcAft>
              <a:buSzPts val="1100"/>
              <a:buNone/>
            </a:pPr>
            <a:endParaRPr sz="1100">
              <a:latin typeface="Roboto"/>
              <a:ea typeface="Roboto"/>
              <a:cs typeface="Roboto"/>
              <a:sym typeface="Roboto"/>
            </a:endParaRPr>
          </a:p>
          <a:p>
            <a:pPr marL="0" lvl="0" indent="0" algn="l" rtl="0">
              <a:spcBef>
                <a:spcPts val="0"/>
              </a:spcBef>
              <a:spcAft>
                <a:spcPts val="0"/>
              </a:spcAft>
              <a:buSzPts val="1100"/>
              <a:buNone/>
            </a:pPr>
            <a:r>
              <a:rPr lang="en-US" sz="1100" b="1">
                <a:latin typeface="Roboto"/>
                <a:ea typeface="Roboto"/>
                <a:cs typeface="Roboto"/>
                <a:sym typeface="Roboto"/>
              </a:rPr>
              <a:t>Economic Empowerment:</a:t>
            </a:r>
            <a:br>
              <a:rPr lang="en-US" sz="1100" b="1">
                <a:latin typeface="Roboto"/>
                <a:ea typeface="Roboto"/>
                <a:cs typeface="Roboto"/>
                <a:sym typeface="Roboto"/>
              </a:rPr>
            </a:br>
            <a:r>
              <a:rPr lang="en-US" sz="1100">
                <a:latin typeface="Roboto"/>
                <a:ea typeface="Roboto"/>
                <a:cs typeface="Roboto"/>
                <a:sym typeface="Roboto"/>
              </a:rPr>
              <a:t>Economic empowerment refers to individuals having fair access to the resources, skills, and opportunities they need to gain financial independence and make informed choices about their economic futures. This includes addressing systemic barriers such as unequal pay, limited access to financial services, and discriminatory social norms that disproportionately affect marginalized groups, especially women and gender minorities. True economic empowerment goes beyond income generation—it’s about having control over one's financial decisions and the ability to shape one’s economic trajectory. When people, especially those in marginalized groups, achieve economic empowerment, it leads to broader social change and greater gender equality.</a:t>
            </a:r>
            <a:endParaRPr sz="1100">
              <a:latin typeface="Roboto"/>
              <a:ea typeface="Roboto"/>
              <a:cs typeface="Roboto"/>
              <a:sym typeface="Roboto"/>
            </a:endParaRPr>
          </a:p>
        </p:txBody>
      </p:sp>
      <p:sp>
        <p:nvSpPr>
          <p:cNvPr id="370" name="Google Shape;370;g30f974aeab6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31248218d67_1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31248218d67_1_1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Roboto"/>
                <a:ea typeface="Roboto"/>
                <a:cs typeface="Roboto"/>
                <a:sym typeface="Roboto"/>
              </a:rPr>
              <a:t>[this slide is animated]</a:t>
            </a:r>
            <a:endParaRPr sz="1100">
              <a:latin typeface="Roboto"/>
              <a:ea typeface="Roboto"/>
              <a:cs typeface="Roboto"/>
              <a:sym typeface="Roboto"/>
            </a:endParaRPr>
          </a:p>
          <a:p>
            <a:pPr marL="0" lvl="0" indent="0" algn="l" rtl="0">
              <a:spcBef>
                <a:spcPts val="0"/>
              </a:spcBef>
              <a:spcAft>
                <a:spcPts val="0"/>
              </a:spcAft>
              <a:buNone/>
            </a:pPr>
            <a:endParaRPr sz="1100">
              <a:latin typeface="Roboto"/>
              <a:ea typeface="Roboto"/>
              <a:cs typeface="Roboto"/>
              <a:sym typeface="Roboto"/>
            </a:endParaRPr>
          </a:p>
          <a:p>
            <a:pPr marL="0" lvl="0" indent="0" algn="l" rtl="0">
              <a:spcBef>
                <a:spcPts val="0"/>
              </a:spcBef>
              <a:spcAft>
                <a:spcPts val="0"/>
              </a:spcAft>
              <a:buNone/>
            </a:pPr>
            <a:r>
              <a:rPr lang="en-US" sz="1100">
                <a:latin typeface="Roboto"/>
                <a:ea typeface="Roboto"/>
                <a:cs typeface="Roboto"/>
                <a:sym typeface="Roboto"/>
              </a:rPr>
              <a:t>On the screen are three definitions corresponding to the terms gender equality, gender equity, and gender integration. Can you match the three terms to their definitions?</a:t>
            </a:r>
            <a:br>
              <a:rPr lang="en-US" sz="1100">
                <a:latin typeface="Roboto"/>
                <a:ea typeface="Roboto"/>
                <a:cs typeface="Roboto"/>
                <a:sym typeface="Roboto"/>
              </a:rPr>
            </a:br>
            <a:br>
              <a:rPr lang="en-US" sz="1100">
                <a:latin typeface="Roboto"/>
                <a:ea typeface="Roboto"/>
                <a:cs typeface="Roboto"/>
                <a:sym typeface="Roboto"/>
              </a:rPr>
            </a:br>
            <a:r>
              <a:rPr lang="en-US" sz="1100">
                <a:latin typeface="Roboto"/>
                <a:ea typeface="Roboto"/>
                <a:cs typeface="Roboto"/>
                <a:sym typeface="Roboto"/>
              </a:rPr>
              <a:t>[once people have had the chance to give some guesses, click through to reveal the correct definitions and explain them:]</a:t>
            </a:r>
            <a:br>
              <a:rPr lang="en-US" sz="1100">
                <a:latin typeface="Roboto"/>
                <a:ea typeface="Roboto"/>
                <a:cs typeface="Roboto"/>
                <a:sym typeface="Roboto"/>
              </a:rPr>
            </a:br>
            <a:br>
              <a:rPr lang="en-US" sz="1100">
                <a:latin typeface="Roboto"/>
                <a:ea typeface="Roboto"/>
                <a:cs typeface="Roboto"/>
                <a:sym typeface="Roboto"/>
              </a:rPr>
            </a:br>
            <a:r>
              <a:rPr lang="en-US" sz="1100">
                <a:latin typeface="Roboto"/>
                <a:ea typeface="Roboto"/>
                <a:cs typeface="Roboto"/>
                <a:sym typeface="Roboto"/>
              </a:rPr>
              <a:t>Those were some great guesses! When discussing these three concepts—gender equity, gender integration, and gender equality—it's important to clarify their distinct roles and how they interconnect to promote inclusive, fair systems for all gender identities.</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b="1">
                <a:latin typeface="Roboto"/>
                <a:ea typeface="Roboto"/>
                <a:cs typeface="Roboto"/>
                <a:sym typeface="Roboto"/>
              </a:rPr>
              <a:t>Gender Equity</a:t>
            </a:r>
            <a:endParaRPr sz="1100" b="1">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Gender equity is about fairness and justice in resource distribution, opportunities, and support. Unlike treating everyone the same, equity acknowledges that people of different genders and intersectional identities face unique historical and social disadvantages that require tailored support to achieve equal outcomes. For example, women and girls might need additional resources to overcome barriers like limited access to education, safety in public spaces, or healthcare. Equity focuses on leveling the playing field, creating compensatory strategies so everyone has an equal shot at success. Think of equity as the pathway to achieving gender equality, which is the end goal where everyone has the same rights, access, and opportunities, without the need for special measures </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b="1">
                <a:latin typeface="Roboto"/>
                <a:ea typeface="Roboto"/>
                <a:cs typeface="Roboto"/>
                <a:sym typeface="Roboto"/>
              </a:rPr>
              <a:t>Gender Integration (or Gender Mainstreaming)</a:t>
            </a:r>
            <a:endParaRPr sz="1100" b="1">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Gender integration is an approach or process to ensure gender equity considerations are woven into every aspect of an organization, from policies and strategies to programs and operations. It is a tool in the gender equity toolbox. Sometimes this term is used interchangeably with gender mainstreaming, though they can have distinct emphases. Gender mainstreaming is generally considered a broader, systemic approach, aiming to integrate gender considerations at every level—national legislation, organizational policies, and societal programs. In contrast, gender integration is often applied at the project or organizational level, focusing on the inclusion of gender equity in specific activities, expected outcomes, and organizational culture.</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b="1">
                <a:latin typeface="Roboto"/>
                <a:ea typeface="Roboto"/>
                <a:cs typeface="Roboto"/>
                <a:sym typeface="Roboto"/>
              </a:rPr>
              <a:t>Gender Equality</a:t>
            </a:r>
            <a:endParaRPr sz="1100" b="1">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Gender equality is the ultimate outcome where everyone, regardless of gender identity or expression, enjoys equal rights, status, and access to resources. Unlike equity, which is more process-oriented, equality is the result: a state where no one is disadvantaged or advantaged based on their gender. For example, true gender equality in a workplace would mean equal pay, equal access to promotions, and an inclusive environment where all employees feel valued and respected. Achieving this requires breaking down structural barriers and creating an environment where all genders can thrive on their merits.</a:t>
            </a:r>
            <a:endParaRPr sz="1100">
              <a:latin typeface="Roboto"/>
              <a:ea typeface="Roboto"/>
              <a:cs typeface="Roboto"/>
              <a:sym typeface="Robo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3243037daa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3243037daac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You may have seen a version of these images before, but to sum it up, equal treatment, such as providing the same supports and resources to men and women, boys, girls, and gender-diverse individuals, does not always produce equal outcomes, because of the existing inequalities in resources and opportunities. This is represented in the image to the left, where despite getting the same box to stand on, some people still cannot see the view. </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To achieve true equality, we must implement equity measures, such as gender integration, where we take into account historic and present barriers to gender equality and provide fair supports. Those could mean providing additional resources and supports for girls and women, in order to level the playing field and achieve equal outcomes for people of all genders, as you can see in the middle image. </a:t>
            </a: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100">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1100">
                <a:latin typeface="Roboto"/>
                <a:ea typeface="Roboto"/>
                <a:cs typeface="Roboto"/>
                <a:sym typeface="Roboto"/>
              </a:rPr>
              <a:t>Ultimately, we seek to address the root causes of gender inequality, at the norms and structural levels, so that people of all genders can experience true equality (or some people like to say liberation, or justice), such that they can access everything they need with the same ease as anyone else, without needing special measures and supports. This is illustrated on the very right, where the fence itself that was blocking the view has been removed and so everyone can enjoy the view without any boxes.</a:t>
            </a:r>
            <a:endParaRPr sz="1100">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a:spLocks noGrp="1"/>
          </p:cNvSpPr>
          <p:nvPr>
            <p:ph type="pic" idx="2"/>
          </p:nvPr>
        </p:nvSpPr>
        <p:spPr>
          <a:xfrm>
            <a:off x="5183188" y="987425"/>
            <a:ext cx="6172200" cy="4873625"/>
          </a:xfrm>
          <a:prstGeom prst="rect">
            <a:avLst/>
          </a:prstGeom>
          <a:noFill/>
          <a:ln>
            <a:noFill/>
          </a:ln>
        </p:spPr>
      </p:sp>
      <p:sp>
        <p:nvSpPr>
          <p:cNvPr id="72" name="Google Shape;72;p1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1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88"/>
        <p:cNvGrpSpPr/>
        <p:nvPr/>
      </p:nvGrpSpPr>
      <p:grpSpPr>
        <a:xfrm>
          <a:off x="0" y="0"/>
          <a:ext cx="0" cy="0"/>
          <a:chOff x="0" y="0"/>
          <a:chExt cx="0" cy="0"/>
        </a:xfrm>
      </p:grpSpPr>
      <p:sp>
        <p:nvSpPr>
          <p:cNvPr id="89" name="Google Shape;89;p14"/>
          <p:cNvSpPr txBox="1">
            <a:spLocks noGrp="1"/>
          </p:cNvSpPr>
          <p:nvPr>
            <p:ph type="title"/>
          </p:nvPr>
        </p:nvSpPr>
        <p:spPr>
          <a:xfrm>
            <a:off x="381000" y="174709"/>
            <a:ext cx="8534400" cy="816000"/>
          </a:xfrm>
          <a:prstGeom prst="rect">
            <a:avLst/>
          </a:prstGeom>
          <a:noFill/>
          <a:ln>
            <a:noFill/>
          </a:ln>
        </p:spPr>
        <p:txBody>
          <a:bodyPr spcFirstLastPara="1" wrap="square" lIns="0" tIns="0" rIns="0" bIns="0" anchor="b" anchorCtr="0">
            <a:normAutofit/>
          </a:bodyPr>
          <a:lstStyle>
            <a:lvl1pPr lvl="0" algn="l">
              <a:spcBef>
                <a:spcPts val="0"/>
              </a:spcBef>
              <a:spcAft>
                <a:spcPts val="0"/>
              </a:spcAft>
              <a:buSzPts val="4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body" idx="1"/>
          </p:nvPr>
        </p:nvSpPr>
        <p:spPr>
          <a:xfrm>
            <a:off x="381000" y="1371600"/>
            <a:ext cx="11404500" cy="4357500"/>
          </a:xfrm>
          <a:prstGeom prst="rect">
            <a:avLst/>
          </a:prstGeom>
          <a:noFill/>
          <a:ln>
            <a:noFill/>
          </a:ln>
        </p:spPr>
        <p:txBody>
          <a:bodyPr spcFirstLastPara="1" wrap="square" lIns="0" tIns="0" rIns="0" bIns="0" anchor="t" anchorCtr="0">
            <a:normAutofit/>
          </a:bodyPr>
          <a:lstStyle>
            <a:lvl1pPr marL="457200" marR="0" lvl="0" indent="-228600" algn="l">
              <a:lnSpc>
                <a:spcPct val="100000"/>
              </a:lnSpc>
              <a:spcBef>
                <a:spcPts val="0"/>
              </a:spcBef>
              <a:spcAft>
                <a:spcPts val="0"/>
              </a:spcAft>
              <a:buClr>
                <a:srgbClr val="000000"/>
              </a:buClr>
              <a:buSzPts val="1700"/>
              <a:buFont typeface="Arial"/>
              <a:buNone/>
              <a:defRPr/>
            </a:lvl1pPr>
            <a:lvl2pPr marL="914400" marR="0" lvl="1" indent="-336550" algn="l">
              <a:lnSpc>
                <a:spcPct val="100000"/>
              </a:lnSpc>
              <a:spcBef>
                <a:spcPts val="0"/>
              </a:spcBef>
              <a:spcAft>
                <a:spcPts val="0"/>
              </a:spcAft>
              <a:buClr>
                <a:srgbClr val="000000"/>
              </a:buClr>
              <a:buSzPts val="1700"/>
              <a:buFont typeface="Arial"/>
              <a:buAutoNum type="arabicPeriod"/>
              <a:defRPr/>
            </a:lvl2pPr>
            <a:lvl3pPr marL="1371600" marR="0" lvl="2" indent="-336550" algn="l">
              <a:lnSpc>
                <a:spcPct val="100000"/>
              </a:lnSpc>
              <a:spcBef>
                <a:spcPts val="0"/>
              </a:spcBef>
              <a:spcAft>
                <a:spcPts val="0"/>
              </a:spcAft>
              <a:buClr>
                <a:srgbClr val="000000"/>
              </a:buClr>
              <a:buSzPts val="1700"/>
              <a:buFont typeface="Arial"/>
              <a:buAutoNum type="alphaLcPeriod"/>
              <a:defRPr/>
            </a:lvl3pPr>
            <a:lvl4pPr marL="1828800" marR="0" lvl="3" indent="-336550" algn="l">
              <a:lnSpc>
                <a:spcPct val="100000"/>
              </a:lnSpc>
              <a:spcBef>
                <a:spcPts val="0"/>
              </a:spcBef>
              <a:spcAft>
                <a:spcPts val="0"/>
              </a:spcAft>
              <a:buClr>
                <a:srgbClr val="000000"/>
              </a:buClr>
              <a:buSzPts val="1700"/>
              <a:buFont typeface="Arial"/>
              <a:buAutoNum type="romanLcPeriod"/>
              <a:defRPr/>
            </a:lvl4pPr>
            <a:lvl5pPr marL="2286000" marR="0" lvl="4" indent="-336550" algn="l">
              <a:lnSpc>
                <a:spcPct val="100000"/>
              </a:lnSpc>
              <a:spcBef>
                <a:spcPts val="0"/>
              </a:spcBef>
              <a:spcAft>
                <a:spcPts val="0"/>
              </a:spcAft>
              <a:buClr>
                <a:srgbClr val="000000"/>
              </a:buClr>
              <a:buSzPts val="1700"/>
              <a:buFont typeface="Arial"/>
              <a:buChar char="•"/>
              <a:defRPr/>
            </a:lvl5pPr>
            <a:lvl6pPr marL="2743200" lvl="5" indent="-349250" algn="l">
              <a:spcBef>
                <a:spcPts val="0"/>
              </a:spcBef>
              <a:spcAft>
                <a:spcPts val="0"/>
              </a:spcAft>
              <a:buSzPts val="1900"/>
              <a:buChar char="•"/>
              <a:defRPr/>
            </a:lvl6pPr>
            <a:lvl7pPr marL="3200400" lvl="6" indent="-349250" algn="l">
              <a:spcBef>
                <a:spcPts val="0"/>
              </a:spcBef>
              <a:spcAft>
                <a:spcPts val="0"/>
              </a:spcAft>
              <a:buSzPts val="1900"/>
              <a:buChar char="•"/>
              <a:defRPr/>
            </a:lvl7pPr>
            <a:lvl8pPr marL="3657600" lvl="7" indent="-349250" algn="l">
              <a:spcBef>
                <a:spcPts val="0"/>
              </a:spcBef>
              <a:spcAft>
                <a:spcPts val="0"/>
              </a:spcAft>
              <a:buSzPts val="1900"/>
              <a:buChar char="•"/>
              <a:defRPr/>
            </a:lvl8pPr>
            <a:lvl9pPr marL="4114800" lvl="8" indent="-349250" algn="l">
              <a:spcBef>
                <a:spcPts val="0"/>
              </a:spcBef>
              <a:spcAft>
                <a:spcPts val="0"/>
              </a:spcAft>
              <a:buSzPts val="1900"/>
              <a:buChar char="•"/>
              <a:defRPr/>
            </a:lvl9pPr>
          </a:lstStyle>
          <a:p>
            <a:endParaRPr/>
          </a:p>
        </p:txBody>
      </p:sp>
      <p:sp>
        <p:nvSpPr>
          <p:cNvPr id="91" name="Google Shape;91;p14"/>
          <p:cNvSpPr txBox="1">
            <a:spLocks noGrp="1"/>
          </p:cNvSpPr>
          <p:nvPr>
            <p:ph type="sldNum" idx="12"/>
          </p:nvPr>
        </p:nvSpPr>
        <p:spPr>
          <a:xfrm>
            <a:off x="9067800" y="6019800"/>
            <a:ext cx="2717700" cy="3048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100">
                <a:solidFill>
                  <a:schemeClr val="dk1"/>
                </a:solidFill>
                <a:latin typeface="Arial"/>
                <a:ea typeface="Arial"/>
                <a:cs typeface="Arial"/>
                <a:sym typeface="Arial"/>
              </a:defRPr>
            </a:lvl1pPr>
            <a:lvl2pPr marL="0" marR="0" lvl="1" indent="0" algn="r">
              <a:spcBef>
                <a:spcPts val="0"/>
              </a:spcBef>
              <a:buNone/>
              <a:defRPr sz="1100">
                <a:solidFill>
                  <a:schemeClr val="dk1"/>
                </a:solidFill>
                <a:latin typeface="Arial"/>
                <a:ea typeface="Arial"/>
                <a:cs typeface="Arial"/>
                <a:sym typeface="Arial"/>
              </a:defRPr>
            </a:lvl2pPr>
            <a:lvl3pPr marL="0" marR="0" lvl="2" indent="0" algn="r">
              <a:spcBef>
                <a:spcPts val="0"/>
              </a:spcBef>
              <a:buNone/>
              <a:defRPr sz="1100">
                <a:solidFill>
                  <a:schemeClr val="dk1"/>
                </a:solidFill>
                <a:latin typeface="Arial"/>
                <a:ea typeface="Arial"/>
                <a:cs typeface="Arial"/>
                <a:sym typeface="Arial"/>
              </a:defRPr>
            </a:lvl3pPr>
            <a:lvl4pPr marL="0" marR="0" lvl="3" indent="0" algn="r">
              <a:spcBef>
                <a:spcPts val="0"/>
              </a:spcBef>
              <a:buNone/>
              <a:defRPr sz="1100">
                <a:solidFill>
                  <a:schemeClr val="dk1"/>
                </a:solidFill>
                <a:latin typeface="Arial"/>
                <a:ea typeface="Arial"/>
                <a:cs typeface="Arial"/>
                <a:sym typeface="Arial"/>
              </a:defRPr>
            </a:lvl4pPr>
            <a:lvl5pPr marL="0" marR="0" lvl="4" indent="0" algn="r">
              <a:spcBef>
                <a:spcPts val="0"/>
              </a:spcBef>
              <a:buNone/>
              <a:defRPr sz="1100">
                <a:solidFill>
                  <a:schemeClr val="dk1"/>
                </a:solidFill>
                <a:latin typeface="Arial"/>
                <a:ea typeface="Arial"/>
                <a:cs typeface="Arial"/>
                <a:sym typeface="Arial"/>
              </a:defRPr>
            </a:lvl5pPr>
            <a:lvl6pPr marL="0" marR="0" lvl="5" indent="0" algn="r">
              <a:spcBef>
                <a:spcPts val="0"/>
              </a:spcBef>
              <a:buNone/>
              <a:defRPr sz="1100">
                <a:solidFill>
                  <a:schemeClr val="dk1"/>
                </a:solidFill>
                <a:latin typeface="Arial"/>
                <a:ea typeface="Arial"/>
                <a:cs typeface="Arial"/>
                <a:sym typeface="Arial"/>
              </a:defRPr>
            </a:lvl6pPr>
            <a:lvl7pPr marL="0" marR="0" lvl="6" indent="0" algn="r">
              <a:spcBef>
                <a:spcPts val="0"/>
              </a:spcBef>
              <a:buNone/>
              <a:defRPr sz="1100">
                <a:solidFill>
                  <a:schemeClr val="dk1"/>
                </a:solidFill>
                <a:latin typeface="Arial"/>
                <a:ea typeface="Arial"/>
                <a:cs typeface="Arial"/>
                <a:sym typeface="Arial"/>
              </a:defRPr>
            </a:lvl7pPr>
            <a:lvl8pPr marL="0" marR="0" lvl="7" indent="0" algn="r">
              <a:spcBef>
                <a:spcPts val="0"/>
              </a:spcBef>
              <a:buNone/>
              <a:defRPr sz="1100">
                <a:solidFill>
                  <a:schemeClr val="dk1"/>
                </a:solidFill>
                <a:latin typeface="Arial"/>
                <a:ea typeface="Arial"/>
                <a:cs typeface="Arial"/>
                <a:sym typeface="Arial"/>
              </a:defRPr>
            </a:lvl8pPr>
            <a:lvl9pPr marL="0" marR="0" lvl="8" indent="0" algn="r">
              <a:spcBef>
                <a:spcPts val="0"/>
              </a:spcBef>
              <a:buNone/>
              <a:defRPr sz="1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98"/>
        <p:cNvGrpSpPr/>
        <p:nvPr/>
      </p:nvGrpSpPr>
      <p:grpSpPr>
        <a:xfrm>
          <a:off x="0" y="0"/>
          <a:ext cx="0" cy="0"/>
          <a:chOff x="0" y="0"/>
          <a:chExt cx="0" cy="0"/>
        </a:xfrm>
      </p:grpSpPr>
      <p:sp>
        <p:nvSpPr>
          <p:cNvPr id="99" name="Google Shape;99;p16"/>
          <p:cNvSpPr/>
          <p:nvPr/>
        </p:nvSpPr>
        <p:spPr>
          <a:xfrm>
            <a:off x="0" y="914400"/>
            <a:ext cx="12192000" cy="4871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0" name="Google Shape;100;p16"/>
          <p:cNvSpPr txBox="1">
            <a:spLocks noGrp="1"/>
          </p:cNvSpPr>
          <p:nvPr>
            <p:ph type="title"/>
          </p:nvPr>
        </p:nvSpPr>
        <p:spPr>
          <a:xfrm>
            <a:off x="892935" y="4225159"/>
            <a:ext cx="6304800" cy="667800"/>
          </a:xfrm>
          <a:prstGeom prst="rect">
            <a:avLst/>
          </a:prstGeom>
          <a:noFill/>
          <a:ln>
            <a:noFill/>
          </a:ln>
        </p:spPr>
        <p:txBody>
          <a:bodyPr spcFirstLastPara="1" wrap="square" lIns="91425" tIns="45700" rIns="91425" bIns="45700" anchor="ctr" anchorCtr="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01" name="Google Shape;101;p16" descr="Background pattern&#10;&#10;Description automatically generated"/>
          <p:cNvPicPr preferRelativeResize="0"/>
          <p:nvPr/>
        </p:nvPicPr>
        <p:blipFill rotWithShape="1">
          <a:blip r:embed="rId2">
            <a:alphaModFix/>
          </a:blip>
          <a:srcRect/>
          <a:stretch/>
        </p:blipFill>
        <p:spPr>
          <a:xfrm rot="5400000">
            <a:off x="8165098" y="938504"/>
            <a:ext cx="3939907" cy="2160437"/>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2"/>
        <p:cNvGrpSpPr/>
        <p:nvPr/>
      </p:nvGrpSpPr>
      <p:grpSpPr>
        <a:xfrm>
          <a:off x="0" y="0"/>
          <a:ext cx="0" cy="0"/>
          <a:chOff x="0" y="0"/>
          <a:chExt cx="0" cy="0"/>
        </a:xfrm>
      </p:grpSpPr>
      <p:sp>
        <p:nvSpPr>
          <p:cNvPr id="103" name="Google Shape;103;p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8"/>
        <p:cNvGrpSpPr/>
        <p:nvPr/>
      </p:nvGrpSpPr>
      <p:grpSpPr>
        <a:xfrm>
          <a:off x="0" y="0"/>
          <a:ext cx="0" cy="0"/>
          <a:chOff x="0" y="0"/>
          <a:chExt cx="0" cy="0"/>
        </a:xfrm>
      </p:grpSpPr>
      <p:sp>
        <p:nvSpPr>
          <p:cNvPr id="109" name="Google Shape;109;p18"/>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18"/>
          <p:cNvSpPr>
            <a:spLocks noGrp="1"/>
          </p:cNvSpPr>
          <p:nvPr>
            <p:ph type="pic" idx="2"/>
          </p:nvPr>
        </p:nvSpPr>
        <p:spPr>
          <a:xfrm>
            <a:off x="5183188" y="987425"/>
            <a:ext cx="6172200" cy="4873500"/>
          </a:xfrm>
          <a:prstGeom prst="rect">
            <a:avLst/>
          </a:prstGeom>
          <a:noFill/>
          <a:ln>
            <a:noFill/>
          </a:ln>
        </p:spPr>
      </p:sp>
      <p:sp>
        <p:nvSpPr>
          <p:cNvPr id="111" name="Google Shape;111;p18"/>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2" name="Google Shape;112;p1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5"/>
        <p:cNvGrpSpPr/>
        <p:nvPr/>
      </p:nvGrpSpPr>
      <p:grpSpPr>
        <a:xfrm>
          <a:off x="0" y="0"/>
          <a:ext cx="0" cy="0"/>
          <a:chOff x="0" y="0"/>
          <a:chExt cx="0" cy="0"/>
        </a:xfrm>
      </p:grpSpPr>
      <p:sp>
        <p:nvSpPr>
          <p:cNvPr id="116" name="Google Shape;116;p19"/>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19"/>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18" name="Google Shape;118;p1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1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1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1"/>
        <p:cNvGrpSpPr/>
        <p:nvPr/>
      </p:nvGrpSpPr>
      <p:grpSpPr>
        <a:xfrm>
          <a:off x="0" y="0"/>
          <a:ext cx="0" cy="0"/>
          <a:chOff x="0" y="0"/>
          <a:chExt cx="0" cy="0"/>
        </a:xfrm>
      </p:grpSpPr>
      <p:sp>
        <p:nvSpPr>
          <p:cNvPr id="122" name="Google Shape;122;p20"/>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3" name="Google Shape;123;p20"/>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24" name="Google Shape;124;p2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2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7"/>
        <p:cNvGrpSpPr/>
        <p:nvPr/>
      </p:nvGrpSpPr>
      <p:grpSpPr>
        <a:xfrm>
          <a:off x="0" y="0"/>
          <a:ext cx="0" cy="0"/>
          <a:chOff x="0" y="0"/>
          <a:chExt cx="0" cy="0"/>
        </a:xfrm>
      </p:grpSpPr>
      <p:sp>
        <p:nvSpPr>
          <p:cNvPr id="128" name="Google Shape;128;p2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21"/>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0" name="Google Shape;130;p21"/>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1" name="Google Shape;131;p2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2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2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21"/>
        <p:cNvGrpSpPr/>
        <p:nvPr/>
      </p:nvGrpSpPr>
      <p:grpSpPr>
        <a:xfrm>
          <a:off x="0" y="0"/>
          <a:ext cx="0" cy="0"/>
          <a:chOff x="0" y="0"/>
          <a:chExt cx="0" cy="0"/>
        </a:xfrm>
      </p:grpSpPr>
      <p:sp>
        <p:nvSpPr>
          <p:cNvPr id="22" name="Google Shape;22;p3"/>
          <p:cNvSpPr/>
          <p:nvPr/>
        </p:nvSpPr>
        <p:spPr>
          <a:xfrm>
            <a:off x="0" y="914400"/>
            <a:ext cx="12192000" cy="4871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 name="Google Shape;23;p3"/>
          <p:cNvSpPr txBox="1">
            <a:spLocks noGrp="1"/>
          </p:cNvSpPr>
          <p:nvPr>
            <p:ph type="title"/>
          </p:nvPr>
        </p:nvSpPr>
        <p:spPr>
          <a:xfrm>
            <a:off x="892935" y="4225159"/>
            <a:ext cx="6304800" cy="667800"/>
          </a:xfrm>
          <a:prstGeom prst="rect">
            <a:avLst/>
          </a:prstGeom>
          <a:noFill/>
          <a:ln>
            <a:noFill/>
          </a:ln>
        </p:spPr>
        <p:txBody>
          <a:bodyPr spcFirstLastPara="1" wrap="square" lIns="91425" tIns="45700" rIns="91425" bIns="45700" anchor="ctr" anchorCtr="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4" name="Google Shape;24;p3" descr="Background pattern&#10;&#10;Description automatically generated"/>
          <p:cNvPicPr preferRelativeResize="0"/>
          <p:nvPr/>
        </p:nvPicPr>
        <p:blipFill rotWithShape="1">
          <a:blip r:embed="rId2">
            <a:alphaModFix/>
          </a:blip>
          <a:srcRect/>
          <a:stretch/>
        </p:blipFill>
        <p:spPr>
          <a:xfrm rot="5400000">
            <a:off x="8165098" y="938504"/>
            <a:ext cx="3939907" cy="2160437"/>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34"/>
        <p:cNvGrpSpPr/>
        <p:nvPr/>
      </p:nvGrpSpPr>
      <p:grpSpPr>
        <a:xfrm>
          <a:off x="0" y="0"/>
          <a:ext cx="0" cy="0"/>
          <a:chOff x="0" y="0"/>
          <a:chExt cx="0" cy="0"/>
        </a:xfrm>
      </p:grpSpPr>
      <p:sp>
        <p:nvSpPr>
          <p:cNvPr id="135" name="Google Shape;135;p22"/>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22"/>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7" name="Google Shape;137;p22"/>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8" name="Google Shape;138;p22"/>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9" name="Google Shape;139;p22"/>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0" name="Google Shape;140;p2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2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2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3"/>
        <p:cNvGrpSpPr/>
        <p:nvPr/>
      </p:nvGrpSpPr>
      <p:grpSpPr>
        <a:xfrm>
          <a:off x="0" y="0"/>
          <a:ext cx="0" cy="0"/>
          <a:chOff x="0" y="0"/>
          <a:chExt cx="0" cy="0"/>
        </a:xfrm>
      </p:grpSpPr>
      <p:sp>
        <p:nvSpPr>
          <p:cNvPr id="144" name="Google Shape;144;p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8"/>
        <p:cNvGrpSpPr/>
        <p:nvPr/>
      </p:nvGrpSpPr>
      <p:grpSpPr>
        <a:xfrm>
          <a:off x="0" y="0"/>
          <a:ext cx="0" cy="0"/>
          <a:chOff x="0" y="0"/>
          <a:chExt cx="0" cy="0"/>
        </a:xfrm>
      </p:grpSpPr>
      <p:sp>
        <p:nvSpPr>
          <p:cNvPr id="149" name="Google Shape;149;p2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2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2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2"/>
        <p:cNvGrpSpPr/>
        <p:nvPr/>
      </p:nvGrpSpPr>
      <p:grpSpPr>
        <a:xfrm>
          <a:off x="0" y="0"/>
          <a:ext cx="0" cy="0"/>
          <a:chOff x="0" y="0"/>
          <a:chExt cx="0" cy="0"/>
        </a:xfrm>
      </p:grpSpPr>
      <p:sp>
        <p:nvSpPr>
          <p:cNvPr id="153" name="Google Shape;153;p25"/>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25"/>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55" name="Google Shape;155;p25"/>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56" name="Google Shape;156;p2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2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2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9"/>
        <p:cNvGrpSpPr/>
        <p:nvPr/>
      </p:nvGrpSpPr>
      <p:grpSpPr>
        <a:xfrm>
          <a:off x="0" y="0"/>
          <a:ext cx="0" cy="0"/>
          <a:chOff x="0" y="0"/>
          <a:chExt cx="0" cy="0"/>
        </a:xfrm>
      </p:grpSpPr>
      <p:sp>
        <p:nvSpPr>
          <p:cNvPr id="160" name="Google Shape;160;p2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p26"/>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2" name="Google Shape;162;p2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2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2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65"/>
        <p:cNvGrpSpPr/>
        <p:nvPr/>
      </p:nvGrpSpPr>
      <p:grpSpPr>
        <a:xfrm>
          <a:off x="0" y="0"/>
          <a:ext cx="0" cy="0"/>
          <a:chOff x="0" y="0"/>
          <a:chExt cx="0" cy="0"/>
        </a:xfrm>
      </p:grpSpPr>
      <p:sp>
        <p:nvSpPr>
          <p:cNvPr id="166" name="Google Shape;166;p27"/>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7" name="Google Shape;167;p27"/>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8" name="Google Shape;168;p2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2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2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1 1 1">
  <p:cSld name="TITLE_ONLY_1_1_1">
    <p:spTree>
      <p:nvGrpSpPr>
        <p:cNvPr id="1" name="Shape 171"/>
        <p:cNvGrpSpPr/>
        <p:nvPr/>
      </p:nvGrpSpPr>
      <p:grpSpPr>
        <a:xfrm>
          <a:off x="0" y="0"/>
          <a:ext cx="0" cy="0"/>
          <a:chOff x="0" y="0"/>
          <a:chExt cx="0" cy="0"/>
        </a:xfrm>
      </p:grpSpPr>
      <p:sp>
        <p:nvSpPr>
          <p:cNvPr id="172" name="Google Shape;172;p28"/>
          <p:cNvSpPr txBox="1"/>
          <p:nvPr/>
        </p:nvSpPr>
        <p:spPr>
          <a:xfrm>
            <a:off x="0" y="-9700"/>
            <a:ext cx="12192000" cy="894300"/>
          </a:xfrm>
          <a:prstGeom prst="rect">
            <a:avLst/>
          </a:prstGeom>
          <a:solidFill>
            <a:schemeClr val="accent3"/>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pic>
        <p:nvPicPr>
          <p:cNvPr id="173" name="Google Shape;173;p28"/>
          <p:cNvPicPr preferRelativeResize="0"/>
          <p:nvPr/>
        </p:nvPicPr>
        <p:blipFill>
          <a:blip r:embed="rId2">
            <a:alphaModFix/>
          </a:blip>
          <a:stretch>
            <a:fillRect/>
          </a:stretch>
        </p:blipFill>
        <p:spPr>
          <a:xfrm>
            <a:off x="10610334" y="6422833"/>
            <a:ext cx="1496432" cy="371433"/>
          </a:xfrm>
          <a:prstGeom prst="rect">
            <a:avLst/>
          </a:prstGeom>
          <a:noFill/>
          <a:ln>
            <a:noFill/>
          </a:ln>
        </p:spPr>
      </p:pic>
      <p:sp>
        <p:nvSpPr>
          <p:cNvPr id="174" name="Google Shape;174;p28"/>
          <p:cNvSpPr txBox="1">
            <a:spLocks noGrp="1"/>
          </p:cNvSpPr>
          <p:nvPr>
            <p:ph type="title"/>
          </p:nvPr>
        </p:nvSpPr>
        <p:spPr>
          <a:xfrm>
            <a:off x="2363800" y="39433"/>
            <a:ext cx="7464300" cy="584100"/>
          </a:xfrm>
          <a:prstGeom prst="rect">
            <a:avLst/>
          </a:prstGeom>
        </p:spPr>
        <p:txBody>
          <a:bodyPr spcFirstLastPara="1" wrap="square" lIns="91425" tIns="45700" rIns="91425" bIns="45700" anchor="t" anchorCtr="0">
            <a:normAutofit/>
          </a:bodyPr>
          <a:lstStyle>
            <a:lvl1pPr lvl="0" algn="ctr">
              <a:spcBef>
                <a:spcPts val="0"/>
              </a:spcBef>
              <a:spcAft>
                <a:spcPts val="0"/>
              </a:spcAft>
              <a:buClr>
                <a:srgbClr val="FFFFFF"/>
              </a:buClr>
              <a:buSzPts val="4400"/>
              <a:buNone/>
              <a:defRPr b="0">
                <a:solidFill>
                  <a:srgbClr val="FFFFFF"/>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75" name="Google Shape;175;p28"/>
          <p:cNvSpPr txBox="1">
            <a:spLocks noGrp="1"/>
          </p:cNvSpPr>
          <p:nvPr>
            <p:ph type="body" idx="1"/>
          </p:nvPr>
        </p:nvSpPr>
        <p:spPr>
          <a:xfrm>
            <a:off x="505133" y="1170433"/>
            <a:ext cx="11374800" cy="5148300"/>
          </a:xfrm>
          <a:prstGeom prst="rect">
            <a:avLst/>
          </a:prstGeom>
        </p:spPr>
        <p:txBody>
          <a:bodyPr spcFirstLastPara="1" wrap="square" lIns="91425" tIns="45700" rIns="91425" bIns="45700" anchor="t" anchorCtr="0">
            <a:normAutofit/>
          </a:bodyPr>
          <a:lstStyle>
            <a:lvl1pPr marL="457200" lvl="0" indent="-406400">
              <a:spcBef>
                <a:spcPts val="1000"/>
              </a:spcBef>
              <a:spcAft>
                <a:spcPts val="0"/>
              </a:spcAft>
              <a:buSzPts val="2800"/>
              <a:buChar char="•"/>
              <a:defRPr/>
            </a:lvl1pPr>
            <a:lvl2pPr marL="914400" lvl="1" indent="-381000">
              <a:spcBef>
                <a:spcPts val="500"/>
              </a:spcBef>
              <a:spcAft>
                <a:spcPts val="0"/>
              </a:spcAft>
              <a:buSzPts val="2400"/>
              <a:buChar char="•"/>
              <a:defRPr/>
            </a:lvl2pPr>
            <a:lvl3pPr marL="1371600" lvl="2" indent="-355600">
              <a:spcBef>
                <a:spcPts val="500"/>
              </a:spcBef>
              <a:spcAft>
                <a:spcPts val="0"/>
              </a:spcAft>
              <a:buSzPts val="2000"/>
              <a:buChar char="•"/>
              <a:defRPr/>
            </a:lvl3pPr>
            <a:lvl4pPr marL="1828800" lvl="3" indent="-342900">
              <a:spcBef>
                <a:spcPts val="500"/>
              </a:spcBef>
              <a:spcAft>
                <a:spcPts val="0"/>
              </a:spcAft>
              <a:buSzPts val="1800"/>
              <a:buChar char="•"/>
              <a:defRPr/>
            </a:lvl4pPr>
            <a:lvl5pPr marL="2286000" lvl="4" indent="-342900">
              <a:spcBef>
                <a:spcPts val="500"/>
              </a:spcBef>
              <a:spcAft>
                <a:spcPts val="0"/>
              </a:spcAft>
              <a:buSzPts val="1800"/>
              <a:buChar char="•"/>
              <a:defRPr/>
            </a:lvl5pPr>
            <a:lvl6pPr marL="2743200" lvl="5" indent="-342900">
              <a:spcBef>
                <a:spcPts val="500"/>
              </a:spcBef>
              <a:spcAft>
                <a:spcPts val="0"/>
              </a:spcAft>
              <a:buSzPts val="1800"/>
              <a:buChar char="•"/>
              <a:defRPr/>
            </a:lvl6pPr>
            <a:lvl7pPr marL="3200400" lvl="6" indent="-342900">
              <a:spcBef>
                <a:spcPts val="500"/>
              </a:spcBef>
              <a:spcAft>
                <a:spcPts val="0"/>
              </a:spcAft>
              <a:buSzPts val="1800"/>
              <a:buChar char="•"/>
              <a:defRPr/>
            </a:lvl7pPr>
            <a:lvl8pPr marL="3657600" lvl="7" indent="-342900">
              <a:spcBef>
                <a:spcPts val="500"/>
              </a:spcBef>
              <a:spcAft>
                <a:spcPts val="0"/>
              </a:spcAft>
              <a:buSzPts val="1800"/>
              <a:buChar char="•"/>
              <a:defRPr/>
            </a:lvl8pPr>
            <a:lvl9pPr marL="4114800" lvl="8" indent="-342900">
              <a:spcBef>
                <a:spcPts val="500"/>
              </a:spcBef>
              <a:spcAft>
                <a:spcPts val="0"/>
              </a:spcAft>
              <a:buSzPts val="18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2"/>
        <p:cNvGrpSpPr/>
        <p:nvPr/>
      </p:nvGrpSpPr>
      <p:grpSpPr>
        <a:xfrm>
          <a:off x="0" y="0"/>
          <a:ext cx="0" cy="0"/>
          <a:chOff x="0" y="0"/>
          <a:chExt cx="0" cy="0"/>
        </a:xfrm>
      </p:grpSpPr>
      <p:sp>
        <p:nvSpPr>
          <p:cNvPr id="183" name="Google Shape;183;p30"/>
          <p:cNvSpPr txBox="1">
            <a:spLocks noGrp="1"/>
          </p:cNvSpPr>
          <p:nvPr>
            <p:ph type="title"/>
          </p:nvPr>
        </p:nvSpPr>
        <p:spPr>
          <a:xfrm>
            <a:off x="627298" y="484389"/>
            <a:ext cx="9425117" cy="701203"/>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184" name="Google Shape;184;p30"/>
          <p:cNvSpPr txBox="1">
            <a:spLocks noGrp="1"/>
          </p:cNvSpPr>
          <p:nvPr>
            <p:ph type="body" idx="1"/>
          </p:nvPr>
        </p:nvSpPr>
        <p:spPr>
          <a:xfrm>
            <a:off x="2887240" y="1511337"/>
            <a:ext cx="8287171" cy="228629"/>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800"/>
              <a:buNone/>
              <a:defRPr sz="1500" b="0" i="0">
                <a:solidFill>
                  <a:srgbClr val="464646"/>
                </a:solidFill>
                <a:latin typeface="Roboto"/>
                <a:ea typeface="Roboto"/>
                <a:cs typeface="Roboto"/>
                <a:sym typeface="Roboto"/>
              </a:defRPr>
            </a:lvl1pPr>
            <a:lvl2pPr marL="914400" lvl="1" indent="-228600" algn="l">
              <a:spcBef>
                <a:spcPts val="0"/>
              </a:spcBef>
              <a:spcAft>
                <a:spcPts val="0"/>
              </a:spcAft>
              <a:buSzPts val="800"/>
              <a:buNone/>
              <a:defRPr/>
            </a:lvl2pPr>
            <a:lvl3pPr marL="1371600" lvl="2" indent="-228600" algn="l">
              <a:spcBef>
                <a:spcPts val="0"/>
              </a:spcBef>
              <a:spcAft>
                <a:spcPts val="0"/>
              </a:spcAft>
              <a:buSzPts val="800"/>
              <a:buNone/>
              <a:defRPr/>
            </a:lvl3pPr>
            <a:lvl4pPr marL="1828800" lvl="3" indent="-228600" algn="l">
              <a:spcBef>
                <a:spcPts val="0"/>
              </a:spcBef>
              <a:spcAft>
                <a:spcPts val="0"/>
              </a:spcAft>
              <a:buSzPts val="800"/>
              <a:buNone/>
              <a:defRPr/>
            </a:lvl4pPr>
            <a:lvl5pPr marL="2286000" lvl="4" indent="-228600" algn="l">
              <a:spcBef>
                <a:spcPts val="0"/>
              </a:spcBef>
              <a:spcAft>
                <a:spcPts val="0"/>
              </a:spcAft>
              <a:buSzPts val="800"/>
              <a:buNone/>
              <a:defRPr/>
            </a:lvl5pPr>
            <a:lvl6pPr marL="2743200" lvl="5" indent="-228600" algn="l">
              <a:spcBef>
                <a:spcPts val="0"/>
              </a:spcBef>
              <a:spcAft>
                <a:spcPts val="0"/>
              </a:spcAft>
              <a:buSzPts val="800"/>
              <a:buNone/>
              <a:defRPr/>
            </a:lvl6pPr>
            <a:lvl7pPr marL="3200400" lvl="6" indent="-228600" algn="l">
              <a:spcBef>
                <a:spcPts val="0"/>
              </a:spcBef>
              <a:spcAft>
                <a:spcPts val="0"/>
              </a:spcAft>
              <a:buSzPts val="800"/>
              <a:buNone/>
              <a:defRPr/>
            </a:lvl7pPr>
            <a:lvl8pPr marL="3657600" lvl="7" indent="-228600" algn="l">
              <a:spcBef>
                <a:spcPts val="0"/>
              </a:spcBef>
              <a:spcAft>
                <a:spcPts val="0"/>
              </a:spcAft>
              <a:buSzPts val="800"/>
              <a:buNone/>
              <a:defRPr/>
            </a:lvl8pPr>
            <a:lvl9pPr marL="4114800" lvl="8" indent="-228600" algn="l">
              <a:spcBef>
                <a:spcPts val="0"/>
              </a:spcBef>
              <a:spcAft>
                <a:spcPts val="0"/>
              </a:spcAft>
              <a:buSzPts val="800"/>
              <a:buNone/>
              <a:defRPr/>
            </a:lvl9pPr>
          </a:lstStyle>
          <a:p>
            <a:endParaRPr/>
          </a:p>
        </p:txBody>
      </p:sp>
      <p:sp>
        <p:nvSpPr>
          <p:cNvPr id="185" name="Google Shape;185;p30"/>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186" name="Google Shape;186;p30"/>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187" name="Google Shape;187;p30"/>
          <p:cNvSpPr txBox="1">
            <a:spLocks noGrp="1"/>
          </p:cNvSpPr>
          <p:nvPr>
            <p:ph type="sldNum" idx="12"/>
          </p:nvPr>
        </p:nvSpPr>
        <p:spPr>
          <a:xfrm>
            <a:off x="8778241" y="6377940"/>
            <a:ext cx="2804160" cy="3429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chemeClr val="lt1"/>
        </a:solidFill>
        <a:effectLst/>
      </p:bgPr>
    </p:bg>
    <p:spTree>
      <p:nvGrpSpPr>
        <p:cNvPr id="1" name="Shape 188"/>
        <p:cNvGrpSpPr/>
        <p:nvPr/>
      </p:nvGrpSpPr>
      <p:grpSpPr>
        <a:xfrm>
          <a:off x="0" y="0"/>
          <a:ext cx="0" cy="0"/>
          <a:chOff x="0" y="0"/>
          <a:chExt cx="0" cy="0"/>
        </a:xfrm>
      </p:grpSpPr>
      <p:sp>
        <p:nvSpPr>
          <p:cNvPr id="189" name="Google Shape;189;p31"/>
          <p:cNvSpPr/>
          <p:nvPr/>
        </p:nvSpPr>
        <p:spPr>
          <a:xfrm>
            <a:off x="0" y="761940"/>
            <a:ext cx="12192000" cy="5333914"/>
          </a:xfrm>
          <a:custGeom>
            <a:avLst/>
            <a:gdLst/>
            <a:ahLst/>
            <a:cxnLst/>
            <a:rect l="l" t="t" r="r" b="b"/>
            <a:pathLst>
              <a:path w="20104100" h="8796020" extrusionOk="0">
                <a:moveTo>
                  <a:pt x="20104099" y="0"/>
                </a:moveTo>
                <a:lnTo>
                  <a:pt x="0" y="0"/>
                </a:lnTo>
                <a:lnTo>
                  <a:pt x="0" y="8795554"/>
                </a:lnTo>
                <a:lnTo>
                  <a:pt x="20104099" y="8795554"/>
                </a:lnTo>
                <a:lnTo>
                  <a:pt x="20104099" y="0"/>
                </a:lnTo>
                <a:close/>
              </a:path>
            </a:pathLst>
          </a:custGeom>
          <a:solidFill>
            <a:srgbClr val="345EAB"/>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190" name="Google Shape;190;p31"/>
          <p:cNvSpPr txBox="1">
            <a:spLocks noGrp="1"/>
          </p:cNvSpPr>
          <p:nvPr>
            <p:ph type="title"/>
          </p:nvPr>
        </p:nvSpPr>
        <p:spPr>
          <a:xfrm>
            <a:off x="627298" y="484389"/>
            <a:ext cx="9425117" cy="701203"/>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191" name="Google Shape;191;p31"/>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192" name="Google Shape;192;p31"/>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193" name="Google Shape;193;p31"/>
          <p:cNvSpPr txBox="1">
            <a:spLocks noGrp="1"/>
          </p:cNvSpPr>
          <p:nvPr>
            <p:ph type="sldNum" idx="12"/>
          </p:nvPr>
        </p:nvSpPr>
        <p:spPr>
          <a:xfrm>
            <a:off x="8778241" y="6377940"/>
            <a:ext cx="2804160" cy="3429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194"/>
        <p:cNvGrpSpPr/>
        <p:nvPr/>
      </p:nvGrpSpPr>
      <p:grpSpPr>
        <a:xfrm>
          <a:off x="0" y="0"/>
          <a:ext cx="0" cy="0"/>
          <a:chOff x="0" y="0"/>
          <a:chExt cx="0" cy="0"/>
        </a:xfrm>
      </p:grpSpPr>
      <p:sp>
        <p:nvSpPr>
          <p:cNvPr id="195" name="Google Shape;195;p32"/>
          <p:cNvSpPr txBox="1">
            <a:spLocks noGrp="1"/>
          </p:cNvSpPr>
          <p:nvPr>
            <p:ph type="title"/>
          </p:nvPr>
        </p:nvSpPr>
        <p:spPr>
          <a:xfrm>
            <a:off x="627298" y="484389"/>
            <a:ext cx="9425117" cy="701203"/>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196" name="Google Shape;196;p32"/>
          <p:cNvSpPr txBox="1">
            <a:spLocks noGrp="1"/>
          </p:cNvSpPr>
          <p:nvPr>
            <p:ph type="body" idx="1"/>
          </p:nvPr>
        </p:nvSpPr>
        <p:spPr>
          <a:xfrm>
            <a:off x="609600" y="1577340"/>
            <a:ext cx="5303520" cy="228629"/>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800"/>
              <a:buNone/>
              <a:defRPr b="0" i="0">
                <a:latin typeface="Roboto"/>
                <a:ea typeface="Roboto"/>
                <a:cs typeface="Roboto"/>
                <a:sym typeface="Roboto"/>
              </a:defRPr>
            </a:lvl1pPr>
            <a:lvl2pPr marL="914400" lvl="1" indent="-228600" algn="l">
              <a:spcBef>
                <a:spcPts val="0"/>
              </a:spcBef>
              <a:spcAft>
                <a:spcPts val="0"/>
              </a:spcAft>
              <a:buSzPts val="800"/>
              <a:buNone/>
              <a:defRPr/>
            </a:lvl2pPr>
            <a:lvl3pPr marL="1371600" lvl="2" indent="-228600" algn="l">
              <a:spcBef>
                <a:spcPts val="0"/>
              </a:spcBef>
              <a:spcAft>
                <a:spcPts val="0"/>
              </a:spcAft>
              <a:buSzPts val="800"/>
              <a:buNone/>
              <a:defRPr/>
            </a:lvl3pPr>
            <a:lvl4pPr marL="1828800" lvl="3" indent="-228600" algn="l">
              <a:spcBef>
                <a:spcPts val="0"/>
              </a:spcBef>
              <a:spcAft>
                <a:spcPts val="0"/>
              </a:spcAft>
              <a:buSzPts val="800"/>
              <a:buNone/>
              <a:defRPr/>
            </a:lvl4pPr>
            <a:lvl5pPr marL="2286000" lvl="4" indent="-228600" algn="l">
              <a:spcBef>
                <a:spcPts val="0"/>
              </a:spcBef>
              <a:spcAft>
                <a:spcPts val="0"/>
              </a:spcAft>
              <a:buSzPts val="800"/>
              <a:buNone/>
              <a:defRPr/>
            </a:lvl5pPr>
            <a:lvl6pPr marL="2743200" lvl="5" indent="-228600" algn="l">
              <a:spcBef>
                <a:spcPts val="0"/>
              </a:spcBef>
              <a:spcAft>
                <a:spcPts val="0"/>
              </a:spcAft>
              <a:buSzPts val="800"/>
              <a:buNone/>
              <a:defRPr/>
            </a:lvl6pPr>
            <a:lvl7pPr marL="3200400" lvl="6" indent="-228600" algn="l">
              <a:spcBef>
                <a:spcPts val="0"/>
              </a:spcBef>
              <a:spcAft>
                <a:spcPts val="0"/>
              </a:spcAft>
              <a:buSzPts val="800"/>
              <a:buNone/>
              <a:defRPr/>
            </a:lvl7pPr>
            <a:lvl8pPr marL="3657600" lvl="7" indent="-228600" algn="l">
              <a:spcBef>
                <a:spcPts val="0"/>
              </a:spcBef>
              <a:spcAft>
                <a:spcPts val="0"/>
              </a:spcAft>
              <a:buSzPts val="800"/>
              <a:buNone/>
              <a:defRPr/>
            </a:lvl8pPr>
            <a:lvl9pPr marL="4114800" lvl="8" indent="-228600" algn="l">
              <a:spcBef>
                <a:spcPts val="0"/>
              </a:spcBef>
              <a:spcAft>
                <a:spcPts val="0"/>
              </a:spcAft>
              <a:buSzPts val="800"/>
              <a:buNone/>
              <a:defRPr/>
            </a:lvl9pPr>
          </a:lstStyle>
          <a:p>
            <a:endParaRPr/>
          </a:p>
        </p:txBody>
      </p:sp>
      <p:sp>
        <p:nvSpPr>
          <p:cNvPr id="197" name="Google Shape;197;p32"/>
          <p:cNvSpPr txBox="1">
            <a:spLocks noGrp="1"/>
          </p:cNvSpPr>
          <p:nvPr>
            <p:ph type="body" idx="2"/>
          </p:nvPr>
        </p:nvSpPr>
        <p:spPr>
          <a:xfrm>
            <a:off x="7237470" y="2014064"/>
            <a:ext cx="4255262" cy="4255734"/>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800"/>
              <a:buNone/>
              <a:defRPr sz="2400" b="1" i="0">
                <a:solidFill>
                  <a:srgbClr val="59BCC7"/>
                </a:solidFill>
                <a:latin typeface="Bebas Neue"/>
                <a:ea typeface="Bebas Neue"/>
                <a:cs typeface="Bebas Neue"/>
                <a:sym typeface="Bebas Neue"/>
              </a:defRPr>
            </a:lvl1pPr>
            <a:lvl2pPr marL="914400" lvl="1" indent="-228600" algn="l">
              <a:spcBef>
                <a:spcPts val="0"/>
              </a:spcBef>
              <a:spcAft>
                <a:spcPts val="0"/>
              </a:spcAft>
              <a:buSzPts val="800"/>
              <a:buNone/>
              <a:defRPr/>
            </a:lvl2pPr>
            <a:lvl3pPr marL="1371600" lvl="2" indent="-228600" algn="l">
              <a:spcBef>
                <a:spcPts val="0"/>
              </a:spcBef>
              <a:spcAft>
                <a:spcPts val="0"/>
              </a:spcAft>
              <a:buSzPts val="800"/>
              <a:buNone/>
              <a:defRPr/>
            </a:lvl3pPr>
            <a:lvl4pPr marL="1828800" lvl="3" indent="-228600" algn="l">
              <a:spcBef>
                <a:spcPts val="0"/>
              </a:spcBef>
              <a:spcAft>
                <a:spcPts val="0"/>
              </a:spcAft>
              <a:buSzPts val="800"/>
              <a:buNone/>
              <a:defRPr/>
            </a:lvl4pPr>
            <a:lvl5pPr marL="2286000" lvl="4" indent="-228600" algn="l">
              <a:spcBef>
                <a:spcPts val="0"/>
              </a:spcBef>
              <a:spcAft>
                <a:spcPts val="0"/>
              </a:spcAft>
              <a:buSzPts val="800"/>
              <a:buNone/>
              <a:defRPr/>
            </a:lvl5pPr>
            <a:lvl6pPr marL="2743200" lvl="5" indent="-228600" algn="l">
              <a:spcBef>
                <a:spcPts val="0"/>
              </a:spcBef>
              <a:spcAft>
                <a:spcPts val="0"/>
              </a:spcAft>
              <a:buSzPts val="800"/>
              <a:buNone/>
              <a:defRPr/>
            </a:lvl6pPr>
            <a:lvl7pPr marL="3200400" lvl="6" indent="-228600" algn="l">
              <a:spcBef>
                <a:spcPts val="0"/>
              </a:spcBef>
              <a:spcAft>
                <a:spcPts val="0"/>
              </a:spcAft>
              <a:buSzPts val="800"/>
              <a:buNone/>
              <a:defRPr/>
            </a:lvl7pPr>
            <a:lvl8pPr marL="3657600" lvl="7" indent="-228600" algn="l">
              <a:spcBef>
                <a:spcPts val="0"/>
              </a:spcBef>
              <a:spcAft>
                <a:spcPts val="0"/>
              </a:spcAft>
              <a:buSzPts val="800"/>
              <a:buNone/>
              <a:defRPr/>
            </a:lvl8pPr>
            <a:lvl9pPr marL="4114800" lvl="8" indent="-228600" algn="l">
              <a:spcBef>
                <a:spcPts val="0"/>
              </a:spcBef>
              <a:spcAft>
                <a:spcPts val="0"/>
              </a:spcAft>
              <a:buSzPts val="800"/>
              <a:buNone/>
              <a:defRPr/>
            </a:lvl9pPr>
          </a:lstStyle>
          <a:p>
            <a:endParaRPr/>
          </a:p>
        </p:txBody>
      </p:sp>
      <p:sp>
        <p:nvSpPr>
          <p:cNvPr id="198" name="Google Shape;198;p32"/>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199" name="Google Shape;199;p32"/>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0" name="Google Shape;200;p32"/>
          <p:cNvSpPr txBox="1">
            <a:spLocks noGrp="1"/>
          </p:cNvSpPr>
          <p:nvPr>
            <p:ph type="sldNum" idx="12"/>
          </p:nvPr>
        </p:nvSpPr>
        <p:spPr>
          <a:xfrm>
            <a:off x="8778241" y="6377940"/>
            <a:ext cx="2804160" cy="3429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5"/>
        <p:cNvGrpSpPr/>
        <p:nvPr/>
      </p:nvGrpSpPr>
      <p:grpSpPr>
        <a:xfrm>
          <a:off x="0" y="0"/>
          <a:ext cx="0" cy="0"/>
          <a:chOff x="0" y="0"/>
          <a:chExt cx="0" cy="0"/>
        </a:xfrm>
      </p:grpSpPr>
      <p:sp>
        <p:nvSpPr>
          <p:cNvPr id="26" name="Google Shape;26;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8" name="Google Shape;28;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01"/>
        <p:cNvGrpSpPr/>
        <p:nvPr/>
      </p:nvGrpSpPr>
      <p:grpSpPr>
        <a:xfrm>
          <a:off x="0" y="0"/>
          <a:ext cx="0" cy="0"/>
          <a:chOff x="0" y="0"/>
          <a:chExt cx="0" cy="0"/>
        </a:xfrm>
      </p:grpSpPr>
      <p:sp>
        <p:nvSpPr>
          <p:cNvPr id="202" name="Google Shape;202;p33"/>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3" name="Google Shape;203;p33"/>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4" name="Google Shape;204;p33"/>
          <p:cNvSpPr txBox="1">
            <a:spLocks noGrp="1"/>
          </p:cNvSpPr>
          <p:nvPr>
            <p:ph type="sldNum" idx="12"/>
          </p:nvPr>
        </p:nvSpPr>
        <p:spPr>
          <a:xfrm>
            <a:off x="8778241" y="6377940"/>
            <a:ext cx="2804160" cy="3429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05"/>
        <p:cNvGrpSpPr/>
        <p:nvPr/>
      </p:nvGrpSpPr>
      <p:grpSpPr>
        <a:xfrm>
          <a:off x="0" y="0"/>
          <a:ext cx="0" cy="0"/>
          <a:chOff x="0" y="0"/>
          <a:chExt cx="0" cy="0"/>
        </a:xfrm>
      </p:grpSpPr>
      <p:sp>
        <p:nvSpPr>
          <p:cNvPr id="206" name="Google Shape;206;p34"/>
          <p:cNvSpPr txBox="1">
            <a:spLocks noGrp="1"/>
          </p:cNvSpPr>
          <p:nvPr>
            <p:ph type="ctrTitle"/>
          </p:nvPr>
        </p:nvSpPr>
        <p:spPr>
          <a:xfrm>
            <a:off x="914400" y="2125980"/>
            <a:ext cx="10363201" cy="144018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4500" b="1" i="0">
                <a:solidFill>
                  <a:srgbClr val="464646"/>
                </a:solidFill>
                <a:latin typeface="Bebas Neue"/>
                <a:ea typeface="Bebas Neue"/>
                <a:cs typeface="Bebas Neue"/>
                <a:sym typeface="Bebas Neu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7" name="Google Shape;207;p34"/>
          <p:cNvSpPr txBox="1">
            <a:spLocks noGrp="1"/>
          </p:cNvSpPr>
          <p:nvPr>
            <p:ph type="subTitle" idx="1"/>
          </p:nvPr>
        </p:nvSpPr>
        <p:spPr>
          <a:xfrm>
            <a:off x="1828800" y="3840480"/>
            <a:ext cx="8534400" cy="22862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1500" b="0" i="0">
                <a:solidFill>
                  <a:srgbClr val="464646"/>
                </a:solidFill>
                <a:latin typeface="Roboto"/>
                <a:ea typeface="Roboto"/>
                <a:cs typeface="Roboto"/>
                <a:sym typeface="Roboto"/>
              </a:defRPr>
            </a:lvl1pPr>
            <a:lvl2pPr lvl="1" algn="l">
              <a:spcBef>
                <a:spcPts val="0"/>
              </a:spcBef>
              <a:spcAft>
                <a:spcPts val="0"/>
              </a:spcAft>
              <a:buSzPts val="800"/>
              <a:buNone/>
              <a:defRPr/>
            </a:lvl2pPr>
            <a:lvl3pPr lvl="2" algn="l">
              <a:spcBef>
                <a:spcPts val="0"/>
              </a:spcBef>
              <a:spcAft>
                <a:spcPts val="0"/>
              </a:spcAft>
              <a:buSzPts val="800"/>
              <a:buNone/>
              <a:defRPr/>
            </a:lvl3pPr>
            <a:lvl4pPr lvl="3" algn="l">
              <a:spcBef>
                <a:spcPts val="0"/>
              </a:spcBef>
              <a:spcAft>
                <a:spcPts val="0"/>
              </a:spcAft>
              <a:buSzPts val="800"/>
              <a:buNone/>
              <a:defRPr/>
            </a:lvl4pPr>
            <a:lvl5pPr lvl="4" algn="l">
              <a:spcBef>
                <a:spcPts val="0"/>
              </a:spcBef>
              <a:spcAft>
                <a:spcPts val="0"/>
              </a:spcAft>
              <a:buSzPts val="800"/>
              <a:buNone/>
              <a:defRPr/>
            </a:lvl5pPr>
            <a:lvl6pPr lvl="5" algn="l">
              <a:spcBef>
                <a:spcPts val="0"/>
              </a:spcBef>
              <a:spcAft>
                <a:spcPts val="0"/>
              </a:spcAft>
              <a:buSzPts val="800"/>
              <a:buNone/>
              <a:defRPr/>
            </a:lvl6pPr>
            <a:lvl7pPr lvl="6" algn="l">
              <a:spcBef>
                <a:spcPts val="0"/>
              </a:spcBef>
              <a:spcAft>
                <a:spcPts val="0"/>
              </a:spcAft>
              <a:buSzPts val="800"/>
              <a:buNone/>
              <a:defRPr/>
            </a:lvl7pPr>
            <a:lvl8pPr lvl="7" algn="l">
              <a:spcBef>
                <a:spcPts val="0"/>
              </a:spcBef>
              <a:spcAft>
                <a:spcPts val="0"/>
              </a:spcAft>
              <a:buSzPts val="800"/>
              <a:buNone/>
              <a:defRPr/>
            </a:lvl8pPr>
            <a:lvl9pPr lvl="8" algn="l">
              <a:spcBef>
                <a:spcPts val="0"/>
              </a:spcBef>
              <a:spcAft>
                <a:spcPts val="0"/>
              </a:spcAft>
              <a:buSzPts val="800"/>
              <a:buNone/>
              <a:defRPr/>
            </a:lvl9pPr>
          </a:lstStyle>
          <a:p>
            <a:endParaRPr/>
          </a:p>
        </p:txBody>
      </p:sp>
      <p:sp>
        <p:nvSpPr>
          <p:cNvPr id="208" name="Google Shape;208;p34"/>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09" name="Google Shape;209;p34"/>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a:solidFill>
                  <a:srgbClr val="888888"/>
                </a:solidFill>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0" name="Google Shape;210;p34"/>
          <p:cNvSpPr txBox="1">
            <a:spLocks noGrp="1"/>
          </p:cNvSpPr>
          <p:nvPr>
            <p:ph type="sldNum" idx="12"/>
          </p:nvPr>
        </p:nvSpPr>
        <p:spPr>
          <a:xfrm>
            <a:off x="8778241" y="6377940"/>
            <a:ext cx="2804160" cy="342900"/>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1"/>
        <p:cNvGrpSpPr/>
        <p:nvPr/>
      </p:nvGrpSpPr>
      <p:grpSpPr>
        <a:xfrm>
          <a:off x="0" y="0"/>
          <a:ext cx="0" cy="0"/>
          <a:chOff x="0" y="0"/>
          <a:chExt cx="0" cy="0"/>
        </a:xfrm>
      </p:grpSpPr>
      <p:sp>
        <p:nvSpPr>
          <p:cNvPr id="212" name="Google Shape;212;p35"/>
          <p:cNvSpPr txBox="1">
            <a:spLocks noGrp="1"/>
          </p:cNvSpPr>
          <p:nvPr>
            <p:ph type="title"/>
          </p:nvPr>
        </p:nvSpPr>
        <p:spPr>
          <a:xfrm>
            <a:off x="415600" y="593367"/>
            <a:ext cx="11360700" cy="763500"/>
          </a:xfrm>
          <a:prstGeom prst="rect">
            <a:avLst/>
          </a:prstGeom>
        </p:spPr>
        <p:txBody>
          <a:bodyPr spcFirstLastPara="1" wrap="square" lIns="0" tIns="0" rIns="0" bIns="0" anchor="t" anchorCtr="0">
            <a:spAutoFit/>
          </a:bodyPr>
          <a:lstStyle>
            <a:lvl1pPr lvl="0">
              <a:spcBef>
                <a:spcPts val="0"/>
              </a:spcBef>
              <a:spcAft>
                <a:spcPts val="0"/>
              </a:spcAft>
              <a:buSzPts val="800"/>
              <a:buNone/>
              <a:defRPr/>
            </a:lvl1pPr>
            <a:lvl2pPr lvl="1">
              <a:spcBef>
                <a:spcPts val="0"/>
              </a:spcBef>
              <a:spcAft>
                <a:spcPts val="0"/>
              </a:spcAft>
              <a:buSzPts val="800"/>
              <a:buNone/>
              <a:defRPr/>
            </a:lvl2pPr>
            <a:lvl3pPr lvl="2">
              <a:spcBef>
                <a:spcPts val="0"/>
              </a:spcBef>
              <a:spcAft>
                <a:spcPts val="0"/>
              </a:spcAft>
              <a:buSzPts val="800"/>
              <a:buNone/>
              <a:defRPr/>
            </a:lvl3pPr>
            <a:lvl4pPr lvl="3">
              <a:spcBef>
                <a:spcPts val="0"/>
              </a:spcBef>
              <a:spcAft>
                <a:spcPts val="0"/>
              </a:spcAft>
              <a:buSzPts val="800"/>
              <a:buNone/>
              <a:defRPr/>
            </a:lvl4pPr>
            <a:lvl5pPr lvl="4">
              <a:spcBef>
                <a:spcPts val="0"/>
              </a:spcBef>
              <a:spcAft>
                <a:spcPts val="0"/>
              </a:spcAft>
              <a:buSzPts val="800"/>
              <a:buNone/>
              <a:defRPr/>
            </a:lvl5pPr>
            <a:lvl6pPr lvl="5">
              <a:spcBef>
                <a:spcPts val="0"/>
              </a:spcBef>
              <a:spcAft>
                <a:spcPts val="0"/>
              </a:spcAft>
              <a:buSzPts val="800"/>
              <a:buNone/>
              <a:defRPr/>
            </a:lvl6pPr>
            <a:lvl7pPr lvl="6">
              <a:spcBef>
                <a:spcPts val="0"/>
              </a:spcBef>
              <a:spcAft>
                <a:spcPts val="0"/>
              </a:spcAft>
              <a:buSzPts val="800"/>
              <a:buNone/>
              <a:defRPr/>
            </a:lvl7pPr>
            <a:lvl8pPr lvl="7">
              <a:spcBef>
                <a:spcPts val="0"/>
              </a:spcBef>
              <a:spcAft>
                <a:spcPts val="0"/>
              </a:spcAft>
              <a:buSzPts val="800"/>
              <a:buNone/>
              <a:defRPr/>
            </a:lvl8pPr>
            <a:lvl9pPr lvl="8">
              <a:spcBef>
                <a:spcPts val="0"/>
              </a:spcBef>
              <a:spcAft>
                <a:spcPts val="0"/>
              </a:spcAft>
              <a:buSzPts val="800"/>
              <a:buNone/>
              <a:defRPr/>
            </a:lvl9pPr>
          </a:lstStyle>
          <a:p>
            <a:endParaRPr/>
          </a:p>
        </p:txBody>
      </p:sp>
      <p:sp>
        <p:nvSpPr>
          <p:cNvPr id="213" name="Google Shape;213;p35"/>
          <p:cNvSpPr txBox="1">
            <a:spLocks noGrp="1"/>
          </p:cNvSpPr>
          <p:nvPr>
            <p:ph type="body" idx="1"/>
          </p:nvPr>
        </p:nvSpPr>
        <p:spPr>
          <a:xfrm>
            <a:off x="415600" y="1536633"/>
            <a:ext cx="11360700" cy="4555200"/>
          </a:xfrm>
          <a:prstGeom prst="rect">
            <a:avLst/>
          </a:prstGeom>
        </p:spPr>
        <p:txBody>
          <a:bodyPr spcFirstLastPara="1" wrap="square" lIns="0" tIns="0" rIns="0" bIns="0" anchor="t" anchorCtr="0">
            <a:spAutoFit/>
          </a:bodyPr>
          <a:lstStyle>
            <a:lvl1pPr marL="457200" lvl="0" indent="-228600">
              <a:spcBef>
                <a:spcPts val="0"/>
              </a:spcBef>
              <a:spcAft>
                <a:spcPts val="0"/>
              </a:spcAft>
              <a:buSzPts val="800"/>
              <a:buNone/>
              <a:defRPr/>
            </a:lvl1pPr>
            <a:lvl2pPr marL="914400" lvl="1" indent="-228600">
              <a:spcBef>
                <a:spcPts val="0"/>
              </a:spcBef>
              <a:spcAft>
                <a:spcPts val="0"/>
              </a:spcAft>
              <a:buSzPts val="800"/>
              <a:buNone/>
              <a:defRPr/>
            </a:lvl2pPr>
            <a:lvl3pPr marL="1371600" lvl="2" indent="-228600">
              <a:spcBef>
                <a:spcPts val="0"/>
              </a:spcBef>
              <a:spcAft>
                <a:spcPts val="0"/>
              </a:spcAft>
              <a:buSzPts val="800"/>
              <a:buNone/>
              <a:defRPr/>
            </a:lvl3pPr>
            <a:lvl4pPr marL="1828800" lvl="3" indent="-228600">
              <a:spcBef>
                <a:spcPts val="0"/>
              </a:spcBef>
              <a:spcAft>
                <a:spcPts val="0"/>
              </a:spcAft>
              <a:buSzPts val="800"/>
              <a:buNone/>
              <a:defRPr/>
            </a:lvl4pPr>
            <a:lvl5pPr marL="2286000" lvl="4" indent="-228600">
              <a:spcBef>
                <a:spcPts val="0"/>
              </a:spcBef>
              <a:spcAft>
                <a:spcPts val="0"/>
              </a:spcAft>
              <a:buSzPts val="800"/>
              <a:buNone/>
              <a:defRPr/>
            </a:lvl5pPr>
            <a:lvl6pPr marL="2743200" lvl="5" indent="-228600">
              <a:spcBef>
                <a:spcPts val="0"/>
              </a:spcBef>
              <a:spcAft>
                <a:spcPts val="0"/>
              </a:spcAft>
              <a:buSzPts val="800"/>
              <a:buNone/>
              <a:defRPr/>
            </a:lvl6pPr>
            <a:lvl7pPr marL="3200400" lvl="6" indent="-228600">
              <a:spcBef>
                <a:spcPts val="0"/>
              </a:spcBef>
              <a:spcAft>
                <a:spcPts val="0"/>
              </a:spcAft>
              <a:buSzPts val="800"/>
              <a:buNone/>
              <a:defRPr/>
            </a:lvl7pPr>
            <a:lvl8pPr marL="3657600" lvl="7" indent="-228600">
              <a:spcBef>
                <a:spcPts val="0"/>
              </a:spcBef>
              <a:spcAft>
                <a:spcPts val="0"/>
              </a:spcAft>
              <a:buSzPts val="800"/>
              <a:buNone/>
              <a:defRPr/>
            </a:lvl8pPr>
            <a:lvl9pPr marL="4114800" lvl="8" indent="-228600">
              <a:spcBef>
                <a:spcPts val="0"/>
              </a:spcBef>
              <a:spcAft>
                <a:spcPts val="0"/>
              </a:spcAft>
              <a:buSzPts val="800"/>
              <a:buNone/>
              <a:defRPr/>
            </a:lvl9pPr>
          </a:lstStyle>
          <a:p>
            <a:endParaRPr/>
          </a:p>
        </p:txBody>
      </p:sp>
      <p:sp>
        <p:nvSpPr>
          <p:cNvPr id="214" name="Google Shape;214;p35"/>
          <p:cNvSpPr txBox="1">
            <a:spLocks noGrp="1"/>
          </p:cNvSpPr>
          <p:nvPr>
            <p:ph type="sldNum" idx="12"/>
          </p:nvPr>
        </p:nvSpPr>
        <p:spPr>
          <a:xfrm>
            <a:off x="11296610" y="6217622"/>
            <a:ext cx="731700" cy="169200"/>
          </a:xfrm>
          <a:prstGeom prst="rect">
            <a:avLst/>
          </a:prstGeom>
        </p:spPr>
        <p:txBody>
          <a:bodyPr spcFirstLastPara="1" wrap="square" lIns="0" tIns="0" rIns="0" bIns="0" anchor="t"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15"/>
        <p:cNvGrpSpPr/>
        <p:nvPr/>
      </p:nvGrpSpPr>
      <p:grpSpPr>
        <a:xfrm>
          <a:off x="0" y="0"/>
          <a:ext cx="0" cy="0"/>
          <a:chOff x="0" y="0"/>
          <a:chExt cx="0" cy="0"/>
        </a:xfrm>
      </p:grpSpPr>
      <p:sp>
        <p:nvSpPr>
          <p:cNvPr id="216" name="Google Shape;216;p36"/>
          <p:cNvSpPr txBox="1"/>
          <p:nvPr/>
        </p:nvSpPr>
        <p:spPr>
          <a:xfrm>
            <a:off x="-9714" y="-9714"/>
            <a:ext cx="12239700" cy="894300"/>
          </a:xfrm>
          <a:prstGeom prst="rect">
            <a:avLst/>
          </a:prstGeom>
          <a:solidFill>
            <a:srgbClr val="4DACBF"/>
          </a:solidFill>
          <a:ln>
            <a:noFill/>
          </a:ln>
        </p:spPr>
        <p:txBody>
          <a:bodyPr spcFirstLastPara="1" wrap="square" lIns="121900" tIns="121900" rIns="121900" bIns="121900" anchor="t" anchorCtr="0">
            <a:noAutofit/>
          </a:bodyPr>
          <a:lstStyle/>
          <a:p>
            <a:pPr marL="0" lvl="0" indent="0" algn="ctr" rtl="0">
              <a:spcBef>
                <a:spcPts val="0"/>
              </a:spcBef>
              <a:spcAft>
                <a:spcPts val="0"/>
              </a:spcAft>
              <a:buNone/>
            </a:pPr>
            <a:endParaRPr sz="3700">
              <a:solidFill>
                <a:srgbClr val="FFFFFF"/>
              </a:solidFill>
              <a:latin typeface="Poppins"/>
              <a:ea typeface="Poppins"/>
              <a:cs typeface="Poppins"/>
              <a:sym typeface="Poppins"/>
            </a:endParaRPr>
          </a:p>
        </p:txBody>
      </p:sp>
      <p:pic>
        <p:nvPicPr>
          <p:cNvPr id="217" name="Google Shape;217;p36"/>
          <p:cNvPicPr preferRelativeResize="0"/>
          <p:nvPr/>
        </p:nvPicPr>
        <p:blipFill>
          <a:blip r:embed="rId2">
            <a:alphaModFix/>
          </a:blip>
          <a:stretch>
            <a:fillRect/>
          </a:stretch>
        </p:blipFill>
        <p:spPr>
          <a:xfrm>
            <a:off x="10537900" y="6482133"/>
            <a:ext cx="1511699" cy="338700"/>
          </a:xfrm>
          <a:prstGeom prst="rect">
            <a:avLst/>
          </a:prstGeom>
          <a:noFill/>
          <a:ln>
            <a:noFill/>
          </a:ln>
        </p:spPr>
      </p:pic>
      <p:sp>
        <p:nvSpPr>
          <p:cNvPr id="218" name="Google Shape;218;p36"/>
          <p:cNvSpPr txBox="1">
            <a:spLocks noGrp="1"/>
          </p:cNvSpPr>
          <p:nvPr>
            <p:ph type="title"/>
          </p:nvPr>
        </p:nvSpPr>
        <p:spPr>
          <a:xfrm>
            <a:off x="2363800" y="39433"/>
            <a:ext cx="7464300" cy="584100"/>
          </a:xfrm>
          <a:prstGeom prst="rect">
            <a:avLst/>
          </a:prstGeom>
        </p:spPr>
        <p:txBody>
          <a:bodyPr spcFirstLastPara="1" wrap="square" lIns="0" tIns="0" rIns="0" bIns="0" anchor="t" anchorCtr="0">
            <a:spAutoFit/>
          </a:bodyPr>
          <a:lstStyle>
            <a:lvl1pPr lvl="0" algn="ctr">
              <a:spcBef>
                <a:spcPts val="0"/>
              </a:spcBef>
              <a:spcAft>
                <a:spcPts val="0"/>
              </a:spcAft>
              <a:buClr>
                <a:srgbClr val="FFFFFF"/>
              </a:buClr>
              <a:buSzPts val="800"/>
              <a:buNone/>
              <a:defRPr b="0">
                <a:solidFill>
                  <a:srgbClr val="FFFFFF"/>
                </a:solidFill>
              </a:defRPr>
            </a:lvl1pPr>
            <a:lvl2pPr lvl="1" algn="ctr">
              <a:spcBef>
                <a:spcPts val="0"/>
              </a:spcBef>
              <a:spcAft>
                <a:spcPts val="0"/>
              </a:spcAft>
              <a:buSzPts val="800"/>
              <a:buNone/>
              <a:defRPr/>
            </a:lvl2pPr>
            <a:lvl3pPr lvl="2" algn="ctr">
              <a:spcBef>
                <a:spcPts val="0"/>
              </a:spcBef>
              <a:spcAft>
                <a:spcPts val="0"/>
              </a:spcAft>
              <a:buSzPts val="800"/>
              <a:buNone/>
              <a:defRPr/>
            </a:lvl3pPr>
            <a:lvl4pPr lvl="3" algn="ctr">
              <a:spcBef>
                <a:spcPts val="0"/>
              </a:spcBef>
              <a:spcAft>
                <a:spcPts val="0"/>
              </a:spcAft>
              <a:buSzPts val="800"/>
              <a:buNone/>
              <a:defRPr/>
            </a:lvl4pPr>
            <a:lvl5pPr lvl="4" algn="ctr">
              <a:spcBef>
                <a:spcPts val="0"/>
              </a:spcBef>
              <a:spcAft>
                <a:spcPts val="0"/>
              </a:spcAft>
              <a:buSzPts val="800"/>
              <a:buNone/>
              <a:defRPr/>
            </a:lvl5pPr>
            <a:lvl6pPr lvl="5" algn="ctr">
              <a:spcBef>
                <a:spcPts val="0"/>
              </a:spcBef>
              <a:spcAft>
                <a:spcPts val="0"/>
              </a:spcAft>
              <a:buSzPts val="800"/>
              <a:buNone/>
              <a:defRPr/>
            </a:lvl6pPr>
            <a:lvl7pPr lvl="6" algn="ctr">
              <a:spcBef>
                <a:spcPts val="0"/>
              </a:spcBef>
              <a:spcAft>
                <a:spcPts val="0"/>
              </a:spcAft>
              <a:buSzPts val="800"/>
              <a:buNone/>
              <a:defRPr/>
            </a:lvl7pPr>
            <a:lvl8pPr lvl="7" algn="ctr">
              <a:spcBef>
                <a:spcPts val="0"/>
              </a:spcBef>
              <a:spcAft>
                <a:spcPts val="0"/>
              </a:spcAft>
              <a:buSzPts val="800"/>
              <a:buNone/>
              <a:defRPr/>
            </a:lvl8pPr>
            <a:lvl9pPr lvl="8" algn="ctr">
              <a:spcBef>
                <a:spcPts val="0"/>
              </a:spcBef>
              <a:spcAft>
                <a:spcPts val="0"/>
              </a:spcAft>
              <a:buSzPts val="800"/>
              <a:buNone/>
              <a:defRPr/>
            </a:lvl9pPr>
          </a:lstStyle>
          <a:p>
            <a:endParaRPr/>
          </a:p>
        </p:txBody>
      </p:sp>
      <p:sp>
        <p:nvSpPr>
          <p:cNvPr id="219" name="Google Shape;219;p36"/>
          <p:cNvSpPr txBox="1">
            <a:spLocks noGrp="1"/>
          </p:cNvSpPr>
          <p:nvPr>
            <p:ph type="body" idx="1"/>
          </p:nvPr>
        </p:nvSpPr>
        <p:spPr>
          <a:xfrm>
            <a:off x="505133" y="1170433"/>
            <a:ext cx="11374800" cy="5148300"/>
          </a:xfrm>
          <a:prstGeom prst="rect">
            <a:avLst/>
          </a:prstGeom>
        </p:spPr>
        <p:txBody>
          <a:bodyPr spcFirstLastPara="1" wrap="square" lIns="0" tIns="0" rIns="0" bIns="0" anchor="t" anchorCtr="0">
            <a:spAutoFit/>
          </a:bodyPr>
          <a:lstStyle>
            <a:lvl1pPr marL="457200" lvl="0" indent="-228600">
              <a:spcBef>
                <a:spcPts val="0"/>
              </a:spcBef>
              <a:spcAft>
                <a:spcPts val="0"/>
              </a:spcAft>
              <a:buSzPts val="800"/>
              <a:buNone/>
              <a:defRPr/>
            </a:lvl1pPr>
            <a:lvl2pPr marL="914400" lvl="1" indent="-228600">
              <a:spcBef>
                <a:spcPts val="0"/>
              </a:spcBef>
              <a:spcAft>
                <a:spcPts val="0"/>
              </a:spcAft>
              <a:buSzPts val="800"/>
              <a:buNone/>
              <a:defRPr/>
            </a:lvl2pPr>
            <a:lvl3pPr marL="1371600" lvl="2" indent="-228600">
              <a:spcBef>
                <a:spcPts val="0"/>
              </a:spcBef>
              <a:spcAft>
                <a:spcPts val="0"/>
              </a:spcAft>
              <a:buSzPts val="800"/>
              <a:buNone/>
              <a:defRPr/>
            </a:lvl3pPr>
            <a:lvl4pPr marL="1828800" lvl="3" indent="-228600">
              <a:spcBef>
                <a:spcPts val="0"/>
              </a:spcBef>
              <a:spcAft>
                <a:spcPts val="0"/>
              </a:spcAft>
              <a:buSzPts val="800"/>
              <a:buNone/>
              <a:defRPr/>
            </a:lvl4pPr>
            <a:lvl5pPr marL="2286000" lvl="4" indent="-228600">
              <a:spcBef>
                <a:spcPts val="0"/>
              </a:spcBef>
              <a:spcAft>
                <a:spcPts val="0"/>
              </a:spcAft>
              <a:buSzPts val="800"/>
              <a:buNone/>
              <a:defRPr/>
            </a:lvl5pPr>
            <a:lvl6pPr marL="2743200" lvl="5" indent="-228600">
              <a:spcBef>
                <a:spcPts val="0"/>
              </a:spcBef>
              <a:spcAft>
                <a:spcPts val="0"/>
              </a:spcAft>
              <a:buSzPts val="800"/>
              <a:buNone/>
              <a:defRPr/>
            </a:lvl6pPr>
            <a:lvl7pPr marL="3200400" lvl="6" indent="-228600">
              <a:spcBef>
                <a:spcPts val="0"/>
              </a:spcBef>
              <a:spcAft>
                <a:spcPts val="0"/>
              </a:spcAft>
              <a:buSzPts val="800"/>
              <a:buNone/>
              <a:defRPr/>
            </a:lvl7pPr>
            <a:lvl8pPr marL="3657600" lvl="7" indent="-228600">
              <a:spcBef>
                <a:spcPts val="0"/>
              </a:spcBef>
              <a:spcAft>
                <a:spcPts val="0"/>
              </a:spcAft>
              <a:buSzPts val="800"/>
              <a:buNone/>
              <a:defRPr/>
            </a:lvl8pPr>
            <a:lvl9pPr marL="4114800" lvl="8" indent="-228600">
              <a:spcBef>
                <a:spcPts val="0"/>
              </a:spcBef>
              <a:spcAft>
                <a:spcPts val="0"/>
              </a:spcAft>
              <a:buSzPts val="8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6"/>
        <p:cNvGrpSpPr/>
        <p:nvPr/>
      </p:nvGrpSpPr>
      <p:grpSpPr>
        <a:xfrm>
          <a:off x="0" y="0"/>
          <a:ext cx="0" cy="0"/>
          <a:chOff x="0" y="0"/>
          <a:chExt cx="0" cy="0"/>
        </a:xfrm>
      </p:grpSpPr>
      <p:sp>
        <p:nvSpPr>
          <p:cNvPr id="227" name="Google Shape;227;p3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 name="Google Shape;228;p3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9" name="Google Shape;229;p3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0" name="Google Shape;230;p3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1" name="Google Shape;231;p3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232"/>
        <p:cNvGrpSpPr/>
        <p:nvPr/>
      </p:nvGrpSpPr>
      <p:grpSpPr>
        <a:xfrm>
          <a:off x="0" y="0"/>
          <a:ext cx="0" cy="0"/>
          <a:chOff x="0" y="0"/>
          <a:chExt cx="0" cy="0"/>
        </a:xfrm>
      </p:grpSpPr>
      <p:sp>
        <p:nvSpPr>
          <p:cNvPr id="233" name="Google Shape;233;p39"/>
          <p:cNvSpPr/>
          <p:nvPr/>
        </p:nvSpPr>
        <p:spPr>
          <a:xfrm>
            <a:off x="0" y="914400"/>
            <a:ext cx="12192000" cy="4871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4" name="Google Shape;234;p39"/>
          <p:cNvSpPr txBox="1">
            <a:spLocks noGrp="1"/>
          </p:cNvSpPr>
          <p:nvPr>
            <p:ph type="title"/>
          </p:nvPr>
        </p:nvSpPr>
        <p:spPr>
          <a:xfrm>
            <a:off x="892935" y="4225159"/>
            <a:ext cx="6304800" cy="667800"/>
          </a:xfrm>
          <a:prstGeom prst="rect">
            <a:avLst/>
          </a:prstGeom>
          <a:noFill/>
          <a:ln>
            <a:noFill/>
          </a:ln>
        </p:spPr>
        <p:txBody>
          <a:bodyPr spcFirstLastPara="1" wrap="square" lIns="91425" tIns="45700" rIns="91425" bIns="45700" anchor="ctr" anchorCtr="0">
            <a:sp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35" name="Google Shape;235;p39" descr="Background pattern&#10;&#10;Description automatically generated"/>
          <p:cNvPicPr preferRelativeResize="0"/>
          <p:nvPr/>
        </p:nvPicPr>
        <p:blipFill rotWithShape="1">
          <a:blip r:embed="rId2">
            <a:alphaModFix/>
          </a:blip>
          <a:srcRect/>
          <a:stretch/>
        </p:blipFill>
        <p:spPr>
          <a:xfrm rot="5400000">
            <a:off x="8165098" y="938504"/>
            <a:ext cx="3939907" cy="2160437"/>
          </a:xfrm>
          <a:prstGeom prst="rect">
            <a:avLst/>
          </a:prstGeom>
          <a:noFill/>
          <a:ln>
            <a:noFill/>
          </a:ln>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36"/>
        <p:cNvGrpSpPr/>
        <p:nvPr/>
      </p:nvGrpSpPr>
      <p:grpSpPr>
        <a:xfrm>
          <a:off x="0" y="0"/>
          <a:ext cx="0" cy="0"/>
          <a:chOff x="0" y="0"/>
          <a:chExt cx="0" cy="0"/>
        </a:xfrm>
      </p:grpSpPr>
      <p:sp>
        <p:nvSpPr>
          <p:cNvPr id="237" name="Google Shape;237;p40"/>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40"/>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39" name="Google Shape;239;p4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0" name="Google Shape;240;p4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1" name="Google Shape;241;p4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2"/>
        <p:cNvGrpSpPr/>
        <p:nvPr/>
      </p:nvGrpSpPr>
      <p:grpSpPr>
        <a:xfrm>
          <a:off x="0" y="0"/>
          <a:ext cx="0" cy="0"/>
          <a:chOff x="0" y="0"/>
          <a:chExt cx="0" cy="0"/>
        </a:xfrm>
      </p:grpSpPr>
      <p:sp>
        <p:nvSpPr>
          <p:cNvPr id="243" name="Google Shape;243;p41"/>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4" name="Google Shape;244;p41"/>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45" name="Google Shape;245;p4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6" name="Google Shape;246;p4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7" name="Google Shape;247;p4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48"/>
        <p:cNvGrpSpPr/>
        <p:nvPr/>
      </p:nvGrpSpPr>
      <p:grpSpPr>
        <a:xfrm>
          <a:off x="0" y="0"/>
          <a:ext cx="0" cy="0"/>
          <a:chOff x="0" y="0"/>
          <a:chExt cx="0" cy="0"/>
        </a:xfrm>
      </p:grpSpPr>
      <p:sp>
        <p:nvSpPr>
          <p:cNvPr id="249" name="Google Shape;249;p4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0" name="Google Shape;250;p4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1" name="Google Shape;251;p4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2" name="Google Shape;252;p4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3" name="Google Shape;253;p4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4" name="Google Shape;254;p4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55"/>
        <p:cNvGrpSpPr/>
        <p:nvPr/>
      </p:nvGrpSpPr>
      <p:grpSpPr>
        <a:xfrm>
          <a:off x="0" y="0"/>
          <a:ext cx="0" cy="0"/>
          <a:chOff x="0" y="0"/>
          <a:chExt cx="0" cy="0"/>
        </a:xfrm>
      </p:grpSpPr>
      <p:sp>
        <p:nvSpPr>
          <p:cNvPr id="256" name="Google Shape;256;p43"/>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7" name="Google Shape;257;p43"/>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58" name="Google Shape;258;p43"/>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9" name="Google Shape;259;p43"/>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60" name="Google Shape;260;p43"/>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1" name="Google Shape;261;p4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2" name="Google Shape;262;p4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3" name="Google Shape;263;p4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4"/>
        <p:cNvGrpSpPr/>
        <p:nvPr/>
      </p:nvGrpSpPr>
      <p:grpSpPr>
        <a:xfrm>
          <a:off x="0" y="0"/>
          <a:ext cx="0" cy="0"/>
          <a:chOff x="0" y="0"/>
          <a:chExt cx="0" cy="0"/>
        </a:xfrm>
      </p:grpSpPr>
      <p:sp>
        <p:nvSpPr>
          <p:cNvPr id="265" name="Google Shape;265;p4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6" name="Google Shape;266;p4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7" name="Google Shape;267;p4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8" name="Google Shape;268;p4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9"/>
        <p:cNvGrpSpPr/>
        <p:nvPr/>
      </p:nvGrpSpPr>
      <p:grpSpPr>
        <a:xfrm>
          <a:off x="0" y="0"/>
          <a:ext cx="0" cy="0"/>
          <a:chOff x="0" y="0"/>
          <a:chExt cx="0" cy="0"/>
        </a:xfrm>
      </p:grpSpPr>
      <p:sp>
        <p:nvSpPr>
          <p:cNvPr id="270" name="Google Shape;270;p4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1" name="Google Shape;271;p4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2" name="Google Shape;272;p4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3"/>
        <p:cNvGrpSpPr/>
        <p:nvPr/>
      </p:nvGrpSpPr>
      <p:grpSpPr>
        <a:xfrm>
          <a:off x="0" y="0"/>
          <a:ext cx="0" cy="0"/>
          <a:chOff x="0" y="0"/>
          <a:chExt cx="0" cy="0"/>
        </a:xfrm>
      </p:grpSpPr>
      <p:sp>
        <p:nvSpPr>
          <p:cNvPr id="274" name="Google Shape;274;p46"/>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5" name="Google Shape;275;p46"/>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76" name="Google Shape;276;p46"/>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77" name="Google Shape;277;p4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8" name="Google Shape;278;p4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9" name="Google Shape;279;p4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80"/>
        <p:cNvGrpSpPr/>
        <p:nvPr/>
      </p:nvGrpSpPr>
      <p:grpSpPr>
        <a:xfrm>
          <a:off x="0" y="0"/>
          <a:ext cx="0" cy="0"/>
          <a:chOff x="0" y="0"/>
          <a:chExt cx="0" cy="0"/>
        </a:xfrm>
      </p:grpSpPr>
      <p:sp>
        <p:nvSpPr>
          <p:cNvPr id="281" name="Google Shape;281;p47"/>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2" name="Google Shape;282;p47"/>
          <p:cNvSpPr>
            <a:spLocks noGrp="1"/>
          </p:cNvSpPr>
          <p:nvPr>
            <p:ph type="pic" idx="2"/>
          </p:nvPr>
        </p:nvSpPr>
        <p:spPr>
          <a:xfrm>
            <a:off x="5183188" y="987425"/>
            <a:ext cx="6172200" cy="4873500"/>
          </a:xfrm>
          <a:prstGeom prst="rect">
            <a:avLst/>
          </a:prstGeom>
          <a:noFill/>
          <a:ln>
            <a:noFill/>
          </a:ln>
        </p:spPr>
      </p:sp>
      <p:sp>
        <p:nvSpPr>
          <p:cNvPr id="283" name="Google Shape;283;p47"/>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84" name="Google Shape;284;p4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5" name="Google Shape;285;p4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6" name="Google Shape;286;p4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7"/>
        <p:cNvGrpSpPr/>
        <p:nvPr/>
      </p:nvGrpSpPr>
      <p:grpSpPr>
        <a:xfrm>
          <a:off x="0" y="0"/>
          <a:ext cx="0" cy="0"/>
          <a:chOff x="0" y="0"/>
          <a:chExt cx="0" cy="0"/>
        </a:xfrm>
      </p:grpSpPr>
      <p:sp>
        <p:nvSpPr>
          <p:cNvPr id="288" name="Google Shape;288;p4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9" name="Google Shape;289;p4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0" name="Google Shape;290;p4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4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2" name="Google Shape;292;p4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93"/>
        <p:cNvGrpSpPr/>
        <p:nvPr/>
      </p:nvGrpSpPr>
      <p:grpSpPr>
        <a:xfrm>
          <a:off x="0" y="0"/>
          <a:ext cx="0" cy="0"/>
          <a:chOff x="0" y="0"/>
          <a:chExt cx="0" cy="0"/>
        </a:xfrm>
      </p:grpSpPr>
      <p:sp>
        <p:nvSpPr>
          <p:cNvPr id="294" name="Google Shape;294;p49"/>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5" name="Google Shape;295;p49"/>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6" name="Google Shape;296;p4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7" name="Google Shape;297;p4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8" name="Google Shape;298;p4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299"/>
        <p:cNvGrpSpPr/>
        <p:nvPr/>
      </p:nvGrpSpPr>
      <p:grpSpPr>
        <a:xfrm>
          <a:off x="0" y="0"/>
          <a:ext cx="0" cy="0"/>
          <a:chOff x="0" y="0"/>
          <a:chExt cx="0" cy="0"/>
        </a:xfrm>
      </p:grpSpPr>
      <p:sp>
        <p:nvSpPr>
          <p:cNvPr id="300" name="Google Shape;300;p50"/>
          <p:cNvSpPr txBox="1">
            <a:spLocks noGrp="1"/>
          </p:cNvSpPr>
          <p:nvPr>
            <p:ph type="title"/>
          </p:nvPr>
        </p:nvSpPr>
        <p:spPr>
          <a:xfrm>
            <a:off x="381000" y="174709"/>
            <a:ext cx="8534400" cy="816000"/>
          </a:xfrm>
          <a:prstGeom prst="rect">
            <a:avLst/>
          </a:prstGeom>
          <a:noFill/>
          <a:ln>
            <a:noFill/>
          </a:ln>
        </p:spPr>
        <p:txBody>
          <a:bodyPr spcFirstLastPara="1" wrap="square" lIns="0" tIns="0" rIns="0" bIns="0" anchor="b" anchorCtr="0">
            <a:normAutofit/>
          </a:bodyPr>
          <a:lstStyle>
            <a:lvl1pPr lvl="0" algn="l">
              <a:spcBef>
                <a:spcPts val="0"/>
              </a:spcBef>
              <a:spcAft>
                <a:spcPts val="0"/>
              </a:spcAft>
              <a:buSzPts val="4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1" name="Google Shape;301;p50"/>
          <p:cNvSpPr txBox="1">
            <a:spLocks noGrp="1"/>
          </p:cNvSpPr>
          <p:nvPr>
            <p:ph type="body" idx="1"/>
          </p:nvPr>
        </p:nvSpPr>
        <p:spPr>
          <a:xfrm>
            <a:off x="381000" y="1371600"/>
            <a:ext cx="11404500" cy="4357500"/>
          </a:xfrm>
          <a:prstGeom prst="rect">
            <a:avLst/>
          </a:prstGeom>
          <a:noFill/>
          <a:ln>
            <a:noFill/>
          </a:ln>
        </p:spPr>
        <p:txBody>
          <a:bodyPr spcFirstLastPara="1" wrap="square" lIns="0" tIns="0" rIns="0" bIns="0" anchor="t" anchorCtr="0">
            <a:normAutofit/>
          </a:bodyPr>
          <a:lstStyle>
            <a:lvl1pPr marL="457200" marR="0" lvl="0" indent="-228600" algn="l">
              <a:lnSpc>
                <a:spcPct val="100000"/>
              </a:lnSpc>
              <a:spcBef>
                <a:spcPts val="0"/>
              </a:spcBef>
              <a:spcAft>
                <a:spcPts val="0"/>
              </a:spcAft>
              <a:buClr>
                <a:srgbClr val="000000"/>
              </a:buClr>
              <a:buSzPts val="1700"/>
              <a:buFont typeface="Arial"/>
              <a:buNone/>
              <a:defRPr/>
            </a:lvl1pPr>
            <a:lvl2pPr marL="914400" marR="0" lvl="1" indent="-336550" algn="l">
              <a:lnSpc>
                <a:spcPct val="100000"/>
              </a:lnSpc>
              <a:spcBef>
                <a:spcPts val="0"/>
              </a:spcBef>
              <a:spcAft>
                <a:spcPts val="0"/>
              </a:spcAft>
              <a:buClr>
                <a:srgbClr val="000000"/>
              </a:buClr>
              <a:buSzPts val="1700"/>
              <a:buFont typeface="Arial"/>
              <a:buAutoNum type="arabicPeriod"/>
              <a:defRPr/>
            </a:lvl2pPr>
            <a:lvl3pPr marL="1371600" marR="0" lvl="2" indent="-336550" algn="l">
              <a:lnSpc>
                <a:spcPct val="100000"/>
              </a:lnSpc>
              <a:spcBef>
                <a:spcPts val="0"/>
              </a:spcBef>
              <a:spcAft>
                <a:spcPts val="0"/>
              </a:spcAft>
              <a:buClr>
                <a:srgbClr val="000000"/>
              </a:buClr>
              <a:buSzPts val="1700"/>
              <a:buFont typeface="Arial"/>
              <a:buAutoNum type="alphaLcPeriod"/>
              <a:defRPr/>
            </a:lvl3pPr>
            <a:lvl4pPr marL="1828800" marR="0" lvl="3" indent="-336550" algn="l">
              <a:lnSpc>
                <a:spcPct val="100000"/>
              </a:lnSpc>
              <a:spcBef>
                <a:spcPts val="0"/>
              </a:spcBef>
              <a:spcAft>
                <a:spcPts val="0"/>
              </a:spcAft>
              <a:buClr>
                <a:srgbClr val="000000"/>
              </a:buClr>
              <a:buSzPts val="1700"/>
              <a:buFont typeface="Arial"/>
              <a:buAutoNum type="romanLcPeriod"/>
              <a:defRPr/>
            </a:lvl4pPr>
            <a:lvl5pPr marL="2286000" marR="0" lvl="4" indent="-336550" algn="l">
              <a:lnSpc>
                <a:spcPct val="100000"/>
              </a:lnSpc>
              <a:spcBef>
                <a:spcPts val="0"/>
              </a:spcBef>
              <a:spcAft>
                <a:spcPts val="0"/>
              </a:spcAft>
              <a:buClr>
                <a:srgbClr val="000000"/>
              </a:buClr>
              <a:buSzPts val="1700"/>
              <a:buFont typeface="Arial"/>
              <a:buChar char="•"/>
              <a:defRPr/>
            </a:lvl5pPr>
            <a:lvl6pPr marL="2743200" lvl="5" indent="-349250" algn="l">
              <a:spcBef>
                <a:spcPts val="0"/>
              </a:spcBef>
              <a:spcAft>
                <a:spcPts val="0"/>
              </a:spcAft>
              <a:buSzPts val="1900"/>
              <a:buChar char="•"/>
              <a:defRPr/>
            </a:lvl6pPr>
            <a:lvl7pPr marL="3200400" lvl="6" indent="-349250" algn="l">
              <a:spcBef>
                <a:spcPts val="0"/>
              </a:spcBef>
              <a:spcAft>
                <a:spcPts val="0"/>
              </a:spcAft>
              <a:buSzPts val="1900"/>
              <a:buChar char="•"/>
              <a:defRPr/>
            </a:lvl7pPr>
            <a:lvl8pPr marL="3657600" lvl="7" indent="-349250" algn="l">
              <a:spcBef>
                <a:spcPts val="0"/>
              </a:spcBef>
              <a:spcAft>
                <a:spcPts val="0"/>
              </a:spcAft>
              <a:buSzPts val="1900"/>
              <a:buChar char="•"/>
              <a:defRPr/>
            </a:lvl8pPr>
            <a:lvl9pPr marL="4114800" lvl="8" indent="-349250" algn="l">
              <a:spcBef>
                <a:spcPts val="0"/>
              </a:spcBef>
              <a:spcAft>
                <a:spcPts val="0"/>
              </a:spcAft>
              <a:buSzPts val="1900"/>
              <a:buChar char="•"/>
              <a:defRPr/>
            </a:lvl9pPr>
          </a:lstStyle>
          <a:p>
            <a:endParaRPr/>
          </a:p>
        </p:txBody>
      </p:sp>
      <p:sp>
        <p:nvSpPr>
          <p:cNvPr id="302" name="Google Shape;302;p50"/>
          <p:cNvSpPr txBox="1">
            <a:spLocks noGrp="1"/>
          </p:cNvSpPr>
          <p:nvPr>
            <p:ph type="sldNum" idx="12"/>
          </p:nvPr>
        </p:nvSpPr>
        <p:spPr>
          <a:xfrm>
            <a:off x="9067800" y="6019800"/>
            <a:ext cx="2717700" cy="3048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100">
                <a:solidFill>
                  <a:schemeClr val="dk1"/>
                </a:solidFill>
                <a:latin typeface="Arial"/>
                <a:ea typeface="Arial"/>
                <a:cs typeface="Arial"/>
                <a:sym typeface="Arial"/>
              </a:defRPr>
            </a:lvl1pPr>
            <a:lvl2pPr marL="0" marR="0" lvl="1" indent="0" algn="r">
              <a:spcBef>
                <a:spcPts val="0"/>
              </a:spcBef>
              <a:buNone/>
              <a:defRPr sz="1100">
                <a:solidFill>
                  <a:schemeClr val="dk1"/>
                </a:solidFill>
                <a:latin typeface="Arial"/>
                <a:ea typeface="Arial"/>
                <a:cs typeface="Arial"/>
                <a:sym typeface="Arial"/>
              </a:defRPr>
            </a:lvl2pPr>
            <a:lvl3pPr marL="0" marR="0" lvl="2" indent="0" algn="r">
              <a:spcBef>
                <a:spcPts val="0"/>
              </a:spcBef>
              <a:buNone/>
              <a:defRPr sz="1100">
                <a:solidFill>
                  <a:schemeClr val="dk1"/>
                </a:solidFill>
                <a:latin typeface="Arial"/>
                <a:ea typeface="Arial"/>
                <a:cs typeface="Arial"/>
                <a:sym typeface="Arial"/>
              </a:defRPr>
            </a:lvl3pPr>
            <a:lvl4pPr marL="0" marR="0" lvl="3" indent="0" algn="r">
              <a:spcBef>
                <a:spcPts val="0"/>
              </a:spcBef>
              <a:buNone/>
              <a:defRPr sz="1100">
                <a:solidFill>
                  <a:schemeClr val="dk1"/>
                </a:solidFill>
                <a:latin typeface="Arial"/>
                <a:ea typeface="Arial"/>
                <a:cs typeface="Arial"/>
                <a:sym typeface="Arial"/>
              </a:defRPr>
            </a:lvl4pPr>
            <a:lvl5pPr marL="0" marR="0" lvl="4" indent="0" algn="r">
              <a:spcBef>
                <a:spcPts val="0"/>
              </a:spcBef>
              <a:buNone/>
              <a:defRPr sz="1100">
                <a:solidFill>
                  <a:schemeClr val="dk1"/>
                </a:solidFill>
                <a:latin typeface="Arial"/>
                <a:ea typeface="Arial"/>
                <a:cs typeface="Arial"/>
                <a:sym typeface="Arial"/>
              </a:defRPr>
            </a:lvl5pPr>
            <a:lvl6pPr marL="0" marR="0" lvl="5" indent="0" algn="r">
              <a:spcBef>
                <a:spcPts val="0"/>
              </a:spcBef>
              <a:buNone/>
              <a:defRPr sz="1100">
                <a:solidFill>
                  <a:schemeClr val="dk1"/>
                </a:solidFill>
                <a:latin typeface="Arial"/>
                <a:ea typeface="Arial"/>
                <a:cs typeface="Arial"/>
                <a:sym typeface="Arial"/>
              </a:defRPr>
            </a:lvl6pPr>
            <a:lvl7pPr marL="0" marR="0" lvl="6" indent="0" algn="r">
              <a:spcBef>
                <a:spcPts val="0"/>
              </a:spcBef>
              <a:buNone/>
              <a:defRPr sz="1100">
                <a:solidFill>
                  <a:schemeClr val="dk1"/>
                </a:solidFill>
                <a:latin typeface="Arial"/>
                <a:ea typeface="Arial"/>
                <a:cs typeface="Arial"/>
                <a:sym typeface="Arial"/>
              </a:defRPr>
            </a:lvl7pPr>
            <a:lvl8pPr marL="0" marR="0" lvl="7" indent="0" algn="r">
              <a:spcBef>
                <a:spcPts val="0"/>
              </a:spcBef>
              <a:buNone/>
              <a:defRPr sz="1100">
                <a:solidFill>
                  <a:schemeClr val="dk1"/>
                </a:solidFill>
                <a:latin typeface="Arial"/>
                <a:ea typeface="Arial"/>
                <a:cs typeface="Arial"/>
                <a:sym typeface="Arial"/>
              </a:defRPr>
            </a:lvl8pPr>
            <a:lvl9pPr marL="0" marR="0" lvl="8" indent="0" algn="r">
              <a:spcBef>
                <a:spcPts val="0"/>
              </a:spcBef>
              <a:buNone/>
              <a:defRPr sz="11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1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2"/>
        <p:cNvGrpSpPr/>
        <p:nvPr/>
      </p:nvGrpSpPr>
      <p:grpSpPr>
        <a:xfrm>
          <a:off x="0" y="0"/>
          <a:ext cx="0" cy="0"/>
          <a:chOff x="0" y="0"/>
          <a:chExt cx="0" cy="0"/>
        </a:xfrm>
      </p:grpSpPr>
      <p:sp>
        <p:nvSpPr>
          <p:cNvPr id="93" name="Google Shape;93;p1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4" name="Google Shape;94;p1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5" name="Google Shape;95;p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6" name="Google Shape;96;p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7" name="Google Shape;97;p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6"/>
        <p:cNvGrpSpPr/>
        <p:nvPr/>
      </p:nvGrpSpPr>
      <p:grpSpPr>
        <a:xfrm>
          <a:off x="0" y="0"/>
          <a:ext cx="0" cy="0"/>
          <a:chOff x="0" y="0"/>
          <a:chExt cx="0" cy="0"/>
        </a:xfrm>
      </p:grpSpPr>
      <p:sp>
        <p:nvSpPr>
          <p:cNvPr id="177" name="Google Shape;177;p29"/>
          <p:cNvSpPr txBox="1">
            <a:spLocks noGrp="1"/>
          </p:cNvSpPr>
          <p:nvPr>
            <p:ph type="title"/>
          </p:nvPr>
        </p:nvSpPr>
        <p:spPr>
          <a:xfrm>
            <a:off x="627298" y="484389"/>
            <a:ext cx="9425117" cy="701203"/>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800"/>
              <a:buNone/>
              <a:defRPr sz="4500" b="1" i="0" u="none" strike="noStrike" cap="none">
                <a:solidFill>
                  <a:srgbClr val="464646"/>
                </a:solidFill>
                <a:latin typeface="Bebas Neue"/>
                <a:ea typeface="Bebas Neue"/>
                <a:cs typeface="Bebas Neue"/>
                <a:sym typeface="Bebas Neue"/>
              </a:defRPr>
            </a:lvl1pPr>
            <a:lvl2pPr lvl="1">
              <a:spcBef>
                <a:spcPts val="0"/>
              </a:spcBef>
              <a:spcAft>
                <a:spcPts val="0"/>
              </a:spcAft>
              <a:buSzPts val="800"/>
              <a:buNone/>
              <a:defRPr sz="1100"/>
            </a:lvl2pPr>
            <a:lvl3pPr lvl="2">
              <a:spcBef>
                <a:spcPts val="0"/>
              </a:spcBef>
              <a:spcAft>
                <a:spcPts val="0"/>
              </a:spcAft>
              <a:buSzPts val="800"/>
              <a:buNone/>
              <a:defRPr sz="1100"/>
            </a:lvl3pPr>
            <a:lvl4pPr lvl="3">
              <a:spcBef>
                <a:spcPts val="0"/>
              </a:spcBef>
              <a:spcAft>
                <a:spcPts val="0"/>
              </a:spcAft>
              <a:buSzPts val="800"/>
              <a:buNone/>
              <a:defRPr sz="1100"/>
            </a:lvl4pPr>
            <a:lvl5pPr lvl="4">
              <a:spcBef>
                <a:spcPts val="0"/>
              </a:spcBef>
              <a:spcAft>
                <a:spcPts val="0"/>
              </a:spcAft>
              <a:buSzPts val="800"/>
              <a:buNone/>
              <a:defRPr sz="1100"/>
            </a:lvl5pPr>
            <a:lvl6pPr lvl="5">
              <a:spcBef>
                <a:spcPts val="0"/>
              </a:spcBef>
              <a:spcAft>
                <a:spcPts val="0"/>
              </a:spcAft>
              <a:buSzPts val="800"/>
              <a:buNone/>
              <a:defRPr sz="1100"/>
            </a:lvl6pPr>
            <a:lvl7pPr lvl="6">
              <a:spcBef>
                <a:spcPts val="0"/>
              </a:spcBef>
              <a:spcAft>
                <a:spcPts val="0"/>
              </a:spcAft>
              <a:buSzPts val="800"/>
              <a:buNone/>
              <a:defRPr sz="1100"/>
            </a:lvl7pPr>
            <a:lvl8pPr lvl="7">
              <a:spcBef>
                <a:spcPts val="0"/>
              </a:spcBef>
              <a:spcAft>
                <a:spcPts val="0"/>
              </a:spcAft>
              <a:buSzPts val="800"/>
              <a:buNone/>
              <a:defRPr sz="1100"/>
            </a:lvl8pPr>
            <a:lvl9pPr lvl="8">
              <a:spcBef>
                <a:spcPts val="0"/>
              </a:spcBef>
              <a:spcAft>
                <a:spcPts val="0"/>
              </a:spcAft>
              <a:buSzPts val="800"/>
              <a:buNone/>
              <a:defRPr sz="1100"/>
            </a:lvl9pPr>
          </a:lstStyle>
          <a:p>
            <a:endParaRPr/>
          </a:p>
        </p:txBody>
      </p:sp>
      <p:sp>
        <p:nvSpPr>
          <p:cNvPr id="178" name="Google Shape;178;p29"/>
          <p:cNvSpPr txBox="1">
            <a:spLocks noGrp="1"/>
          </p:cNvSpPr>
          <p:nvPr>
            <p:ph type="body" idx="1"/>
          </p:nvPr>
        </p:nvSpPr>
        <p:spPr>
          <a:xfrm>
            <a:off x="2887240" y="1511337"/>
            <a:ext cx="8287171" cy="228629"/>
          </a:xfrm>
          <a:prstGeom prst="rect">
            <a:avLst/>
          </a:prstGeom>
          <a:noFill/>
          <a:ln>
            <a:noFill/>
          </a:ln>
        </p:spPr>
        <p:txBody>
          <a:bodyPr spcFirstLastPara="1" wrap="square" lIns="0" tIns="0" rIns="0" bIns="0" anchor="t" anchorCtr="0">
            <a:spAutoFit/>
          </a:bodyPr>
          <a:lstStyle>
            <a:lvl1pPr marL="457200" marR="0" lvl="0" indent="-228600" algn="l" rtl="0">
              <a:spcBef>
                <a:spcPts val="0"/>
              </a:spcBef>
              <a:spcAft>
                <a:spcPts val="0"/>
              </a:spcAft>
              <a:buSzPts val="800"/>
              <a:buNone/>
              <a:defRPr sz="1500" b="0" i="0" u="none" strike="noStrike" cap="none">
                <a:solidFill>
                  <a:srgbClr val="464646"/>
                </a:solidFill>
                <a:latin typeface="Arial"/>
                <a:ea typeface="Arial"/>
                <a:cs typeface="Arial"/>
                <a:sym typeface="Arial"/>
              </a:defRPr>
            </a:lvl1pPr>
            <a:lvl2pPr marL="914400" marR="0" lvl="1" indent="-228600" algn="l" rtl="0">
              <a:spcBef>
                <a:spcPts val="0"/>
              </a:spcBef>
              <a:spcAft>
                <a:spcPts val="0"/>
              </a:spcAft>
              <a:buSzPts val="800"/>
              <a:buNone/>
              <a:defRPr sz="1100" b="0" i="0" u="none" strike="noStrike" cap="none">
                <a:latin typeface="Calibri"/>
                <a:ea typeface="Calibri"/>
                <a:cs typeface="Calibri"/>
                <a:sym typeface="Calibri"/>
              </a:defRPr>
            </a:lvl2pPr>
            <a:lvl3pPr marL="1371600" marR="0" lvl="2" indent="-228600" algn="l" rtl="0">
              <a:spcBef>
                <a:spcPts val="0"/>
              </a:spcBef>
              <a:spcAft>
                <a:spcPts val="0"/>
              </a:spcAft>
              <a:buSzPts val="800"/>
              <a:buNone/>
              <a:defRPr sz="1100" b="0" i="0" u="none" strike="noStrike" cap="none">
                <a:latin typeface="Calibri"/>
                <a:ea typeface="Calibri"/>
                <a:cs typeface="Calibri"/>
                <a:sym typeface="Calibri"/>
              </a:defRPr>
            </a:lvl3pPr>
            <a:lvl4pPr marL="1828800" marR="0" lvl="3" indent="-228600" algn="l" rtl="0">
              <a:spcBef>
                <a:spcPts val="0"/>
              </a:spcBef>
              <a:spcAft>
                <a:spcPts val="0"/>
              </a:spcAft>
              <a:buSzPts val="800"/>
              <a:buNone/>
              <a:defRPr sz="1100" b="0" i="0" u="none" strike="noStrike" cap="none">
                <a:latin typeface="Calibri"/>
                <a:ea typeface="Calibri"/>
                <a:cs typeface="Calibri"/>
                <a:sym typeface="Calibri"/>
              </a:defRPr>
            </a:lvl4pPr>
            <a:lvl5pPr marL="2286000" marR="0" lvl="4" indent="-228600" algn="l" rtl="0">
              <a:spcBef>
                <a:spcPts val="0"/>
              </a:spcBef>
              <a:spcAft>
                <a:spcPts val="0"/>
              </a:spcAft>
              <a:buSzPts val="800"/>
              <a:buNone/>
              <a:defRPr sz="1100" b="0" i="0" u="none" strike="noStrike" cap="none">
                <a:latin typeface="Calibri"/>
                <a:ea typeface="Calibri"/>
                <a:cs typeface="Calibri"/>
                <a:sym typeface="Calibri"/>
              </a:defRPr>
            </a:lvl5pPr>
            <a:lvl6pPr marL="2743200" marR="0" lvl="5" indent="-228600" algn="l" rtl="0">
              <a:spcBef>
                <a:spcPts val="0"/>
              </a:spcBef>
              <a:spcAft>
                <a:spcPts val="0"/>
              </a:spcAft>
              <a:buSzPts val="800"/>
              <a:buNone/>
              <a:defRPr sz="1100" b="0" i="0" u="none" strike="noStrike" cap="none">
                <a:latin typeface="Calibri"/>
                <a:ea typeface="Calibri"/>
                <a:cs typeface="Calibri"/>
                <a:sym typeface="Calibri"/>
              </a:defRPr>
            </a:lvl6pPr>
            <a:lvl7pPr marL="3200400" marR="0" lvl="6" indent="-228600" algn="l" rtl="0">
              <a:spcBef>
                <a:spcPts val="0"/>
              </a:spcBef>
              <a:spcAft>
                <a:spcPts val="0"/>
              </a:spcAft>
              <a:buSzPts val="800"/>
              <a:buNone/>
              <a:defRPr sz="1100" b="0" i="0" u="none" strike="noStrike" cap="none">
                <a:latin typeface="Calibri"/>
                <a:ea typeface="Calibri"/>
                <a:cs typeface="Calibri"/>
                <a:sym typeface="Calibri"/>
              </a:defRPr>
            </a:lvl7pPr>
            <a:lvl8pPr marL="3657600" marR="0" lvl="7" indent="-228600" algn="l" rtl="0">
              <a:spcBef>
                <a:spcPts val="0"/>
              </a:spcBef>
              <a:spcAft>
                <a:spcPts val="0"/>
              </a:spcAft>
              <a:buSzPts val="800"/>
              <a:buNone/>
              <a:defRPr sz="1100" b="0" i="0" u="none" strike="noStrike" cap="none">
                <a:latin typeface="Calibri"/>
                <a:ea typeface="Calibri"/>
                <a:cs typeface="Calibri"/>
                <a:sym typeface="Calibri"/>
              </a:defRPr>
            </a:lvl8pPr>
            <a:lvl9pPr marL="4114800" marR="0" lvl="8" indent="-228600" algn="l" rtl="0">
              <a:spcBef>
                <a:spcPts val="0"/>
              </a:spcBef>
              <a:spcAft>
                <a:spcPts val="0"/>
              </a:spcAft>
              <a:buSzPts val="800"/>
              <a:buNone/>
              <a:defRPr sz="1100" b="0" i="0" u="none" strike="noStrike" cap="none">
                <a:latin typeface="Calibri"/>
                <a:ea typeface="Calibri"/>
                <a:cs typeface="Calibri"/>
                <a:sym typeface="Calibri"/>
              </a:defRPr>
            </a:lvl9pPr>
          </a:lstStyle>
          <a:p>
            <a:endParaRPr/>
          </a:p>
        </p:txBody>
      </p:sp>
      <p:sp>
        <p:nvSpPr>
          <p:cNvPr id="179" name="Google Shape;179;p29"/>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800"/>
              <a:buNone/>
              <a:defRPr sz="1100">
                <a:solidFill>
                  <a:srgbClr val="888888"/>
                </a:solidFill>
              </a:defRPr>
            </a:lvl1pPr>
            <a:lvl2pPr lvl="1">
              <a:spcBef>
                <a:spcPts val="0"/>
              </a:spcBef>
              <a:spcAft>
                <a:spcPts val="0"/>
              </a:spcAft>
              <a:buSzPts val="800"/>
              <a:buNone/>
              <a:defRPr sz="1100"/>
            </a:lvl2pPr>
            <a:lvl3pPr lvl="2">
              <a:spcBef>
                <a:spcPts val="0"/>
              </a:spcBef>
              <a:spcAft>
                <a:spcPts val="0"/>
              </a:spcAft>
              <a:buSzPts val="800"/>
              <a:buNone/>
              <a:defRPr sz="1100"/>
            </a:lvl3pPr>
            <a:lvl4pPr lvl="3">
              <a:spcBef>
                <a:spcPts val="0"/>
              </a:spcBef>
              <a:spcAft>
                <a:spcPts val="0"/>
              </a:spcAft>
              <a:buSzPts val="800"/>
              <a:buNone/>
              <a:defRPr sz="1100"/>
            </a:lvl4pPr>
            <a:lvl5pPr lvl="4">
              <a:spcBef>
                <a:spcPts val="0"/>
              </a:spcBef>
              <a:spcAft>
                <a:spcPts val="0"/>
              </a:spcAft>
              <a:buSzPts val="800"/>
              <a:buNone/>
              <a:defRPr sz="1100"/>
            </a:lvl5pPr>
            <a:lvl6pPr lvl="5">
              <a:spcBef>
                <a:spcPts val="0"/>
              </a:spcBef>
              <a:spcAft>
                <a:spcPts val="0"/>
              </a:spcAft>
              <a:buSzPts val="800"/>
              <a:buNone/>
              <a:defRPr sz="1100"/>
            </a:lvl6pPr>
            <a:lvl7pPr lvl="6">
              <a:spcBef>
                <a:spcPts val="0"/>
              </a:spcBef>
              <a:spcAft>
                <a:spcPts val="0"/>
              </a:spcAft>
              <a:buSzPts val="800"/>
              <a:buNone/>
              <a:defRPr sz="1100"/>
            </a:lvl7pPr>
            <a:lvl8pPr lvl="7">
              <a:spcBef>
                <a:spcPts val="0"/>
              </a:spcBef>
              <a:spcAft>
                <a:spcPts val="0"/>
              </a:spcAft>
              <a:buSzPts val="800"/>
              <a:buNone/>
              <a:defRPr sz="1100"/>
            </a:lvl8pPr>
            <a:lvl9pPr lvl="8">
              <a:spcBef>
                <a:spcPts val="0"/>
              </a:spcBef>
              <a:spcAft>
                <a:spcPts val="0"/>
              </a:spcAft>
              <a:buSzPts val="800"/>
              <a:buNone/>
              <a:defRPr sz="1100"/>
            </a:lvl9pPr>
          </a:lstStyle>
          <a:p>
            <a:endParaRPr/>
          </a:p>
        </p:txBody>
      </p:sp>
      <p:sp>
        <p:nvSpPr>
          <p:cNvPr id="180" name="Google Shape;180;p29"/>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800"/>
              <a:buNone/>
              <a:defRPr sz="1100">
                <a:solidFill>
                  <a:srgbClr val="888888"/>
                </a:solidFill>
              </a:defRPr>
            </a:lvl1pPr>
            <a:lvl2pPr lvl="1">
              <a:spcBef>
                <a:spcPts val="0"/>
              </a:spcBef>
              <a:spcAft>
                <a:spcPts val="0"/>
              </a:spcAft>
              <a:buSzPts val="800"/>
              <a:buNone/>
              <a:defRPr sz="1100"/>
            </a:lvl2pPr>
            <a:lvl3pPr lvl="2">
              <a:spcBef>
                <a:spcPts val="0"/>
              </a:spcBef>
              <a:spcAft>
                <a:spcPts val="0"/>
              </a:spcAft>
              <a:buSzPts val="800"/>
              <a:buNone/>
              <a:defRPr sz="1100"/>
            </a:lvl3pPr>
            <a:lvl4pPr lvl="3">
              <a:spcBef>
                <a:spcPts val="0"/>
              </a:spcBef>
              <a:spcAft>
                <a:spcPts val="0"/>
              </a:spcAft>
              <a:buSzPts val="800"/>
              <a:buNone/>
              <a:defRPr sz="1100"/>
            </a:lvl4pPr>
            <a:lvl5pPr lvl="4">
              <a:spcBef>
                <a:spcPts val="0"/>
              </a:spcBef>
              <a:spcAft>
                <a:spcPts val="0"/>
              </a:spcAft>
              <a:buSzPts val="800"/>
              <a:buNone/>
              <a:defRPr sz="1100"/>
            </a:lvl5pPr>
            <a:lvl6pPr lvl="5">
              <a:spcBef>
                <a:spcPts val="0"/>
              </a:spcBef>
              <a:spcAft>
                <a:spcPts val="0"/>
              </a:spcAft>
              <a:buSzPts val="800"/>
              <a:buNone/>
              <a:defRPr sz="1100"/>
            </a:lvl6pPr>
            <a:lvl7pPr lvl="6">
              <a:spcBef>
                <a:spcPts val="0"/>
              </a:spcBef>
              <a:spcAft>
                <a:spcPts val="0"/>
              </a:spcAft>
              <a:buSzPts val="800"/>
              <a:buNone/>
              <a:defRPr sz="1100"/>
            </a:lvl7pPr>
            <a:lvl8pPr lvl="7">
              <a:spcBef>
                <a:spcPts val="0"/>
              </a:spcBef>
              <a:spcAft>
                <a:spcPts val="0"/>
              </a:spcAft>
              <a:buSzPts val="800"/>
              <a:buNone/>
              <a:defRPr sz="1100"/>
            </a:lvl8pPr>
            <a:lvl9pPr lvl="8">
              <a:spcBef>
                <a:spcPts val="0"/>
              </a:spcBef>
              <a:spcAft>
                <a:spcPts val="0"/>
              </a:spcAft>
              <a:buSzPts val="800"/>
              <a:buNone/>
              <a:defRPr sz="1100"/>
            </a:lvl9pPr>
          </a:lstStyle>
          <a:p>
            <a:endParaRPr/>
          </a:p>
        </p:txBody>
      </p:sp>
      <p:sp>
        <p:nvSpPr>
          <p:cNvPr id="181" name="Google Shape;181;p29"/>
          <p:cNvSpPr txBox="1">
            <a:spLocks noGrp="1"/>
          </p:cNvSpPr>
          <p:nvPr>
            <p:ph type="sldNum" idx="12"/>
          </p:nvPr>
        </p:nvSpPr>
        <p:spPr>
          <a:xfrm>
            <a:off x="8778241" y="6377940"/>
            <a:ext cx="2804160" cy="342900"/>
          </a:xfrm>
          <a:prstGeom prst="rect">
            <a:avLst/>
          </a:prstGeom>
          <a:noFill/>
          <a:ln>
            <a:noFill/>
          </a:ln>
        </p:spPr>
        <p:txBody>
          <a:bodyPr spcFirstLastPara="1" wrap="square" lIns="0" tIns="0" rIns="0" bIns="0" anchor="t" anchorCtr="0">
            <a:spAutoFit/>
          </a:bodyPr>
          <a:lstStyle>
            <a:lvl1pPr lvl="0" indent="0" algn="r">
              <a:spcBef>
                <a:spcPts val="0"/>
              </a:spcBef>
              <a:buNone/>
              <a:defRPr sz="1100">
                <a:solidFill>
                  <a:srgbClr val="888888"/>
                </a:solidFill>
              </a:defRPr>
            </a:lvl1pPr>
            <a:lvl2pPr lvl="1" indent="0" algn="r">
              <a:spcBef>
                <a:spcPts val="0"/>
              </a:spcBef>
              <a:buNone/>
              <a:defRPr sz="1100">
                <a:solidFill>
                  <a:srgbClr val="888888"/>
                </a:solidFill>
              </a:defRPr>
            </a:lvl2pPr>
            <a:lvl3pPr lvl="2" indent="0" algn="r">
              <a:spcBef>
                <a:spcPts val="0"/>
              </a:spcBef>
              <a:buNone/>
              <a:defRPr sz="1100">
                <a:solidFill>
                  <a:srgbClr val="888888"/>
                </a:solidFill>
              </a:defRPr>
            </a:lvl3pPr>
            <a:lvl4pPr lvl="3" indent="0" algn="r">
              <a:spcBef>
                <a:spcPts val="0"/>
              </a:spcBef>
              <a:buNone/>
              <a:defRPr sz="1100">
                <a:solidFill>
                  <a:srgbClr val="888888"/>
                </a:solidFill>
              </a:defRPr>
            </a:lvl4pPr>
            <a:lvl5pPr lvl="4" indent="0" algn="r">
              <a:spcBef>
                <a:spcPts val="0"/>
              </a:spcBef>
              <a:buNone/>
              <a:defRPr sz="1100">
                <a:solidFill>
                  <a:srgbClr val="888888"/>
                </a:solidFill>
              </a:defRPr>
            </a:lvl5pPr>
            <a:lvl6pPr lvl="5" indent="0" algn="r">
              <a:spcBef>
                <a:spcPts val="0"/>
              </a:spcBef>
              <a:buNone/>
              <a:defRPr sz="1100">
                <a:solidFill>
                  <a:srgbClr val="888888"/>
                </a:solidFill>
              </a:defRPr>
            </a:lvl6pPr>
            <a:lvl7pPr lvl="6" indent="0" algn="r">
              <a:spcBef>
                <a:spcPts val="0"/>
              </a:spcBef>
              <a:buNone/>
              <a:defRPr sz="1100">
                <a:solidFill>
                  <a:srgbClr val="888888"/>
                </a:solidFill>
              </a:defRPr>
            </a:lvl7pPr>
            <a:lvl8pPr lvl="7" indent="0" algn="r">
              <a:spcBef>
                <a:spcPts val="0"/>
              </a:spcBef>
              <a:buNone/>
              <a:defRPr sz="1100">
                <a:solidFill>
                  <a:srgbClr val="888888"/>
                </a:solidFill>
              </a:defRPr>
            </a:lvl8pPr>
            <a:lvl9pPr lvl="8" indent="0" algn="r">
              <a:spcBef>
                <a:spcPts val="0"/>
              </a:spcBef>
              <a:buNone/>
              <a:defRPr sz="1100">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0"/>
        <p:cNvGrpSpPr/>
        <p:nvPr/>
      </p:nvGrpSpPr>
      <p:grpSpPr>
        <a:xfrm>
          <a:off x="0" y="0"/>
          <a:ext cx="0" cy="0"/>
          <a:chOff x="0" y="0"/>
          <a:chExt cx="0" cy="0"/>
        </a:xfrm>
      </p:grpSpPr>
      <p:sp>
        <p:nvSpPr>
          <p:cNvPr id="221" name="Google Shape;221;p3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2" name="Google Shape;222;p3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3" name="Google Shape;223;p3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24" name="Google Shape;224;p3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25" name="Google Shape;225;p3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3" Type="http://schemas.openxmlformats.org/officeDocument/2006/relationships/hyperlink" Target="https://www.canada.ca/en/women-gender-equality/gender-based-analysis-plus/apply-to-work.html" TargetMode="External"/><Relationship Id="rId7" Type="http://schemas.openxmlformats.org/officeDocument/2006/relationships/hyperlink" Target="https://www.make-way.org/toolkit/" TargetMode="External"/><Relationship Id="rId2" Type="http://schemas.openxmlformats.org/officeDocument/2006/relationships/notesSlide" Target="../notesSlides/notesSlide30.xml"/><Relationship Id="rId1" Type="http://schemas.openxmlformats.org/officeDocument/2006/relationships/slideLayout" Target="../slideLayouts/slideLayout32.xml"/><Relationship Id="rId6" Type="http://schemas.openxmlformats.org/officeDocument/2006/relationships/hyperlink" Target="https://www.comminit.com/global/content/everybody-inclusive-youth-participation-toolkit-srhr-programming" TargetMode="External"/><Relationship Id="rId5" Type="http://schemas.openxmlformats.org/officeDocument/2006/relationships/hyperlink" Target="https://www.womankind.org.uk/intersectionality-101-what-is-it-and-why-is-it-important/" TargetMode="External"/><Relationship Id="rId4" Type="http://schemas.openxmlformats.org/officeDocument/2006/relationships/hyperlink" Target="https://policy-practice.oxfam.org/resources/social-norms-diagnostic-tool-sexual-and-reproductive-health-and-rights-and-gend-621097/"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2.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51"/>
          <p:cNvSpPr/>
          <p:nvPr/>
        </p:nvSpPr>
        <p:spPr>
          <a:xfrm>
            <a:off x="-1444450" y="-7397400"/>
            <a:ext cx="9837900" cy="9924900"/>
          </a:xfrm>
          <a:prstGeom prst="ellipse">
            <a:avLst/>
          </a:prstGeom>
          <a:noFill/>
          <a:ln w="508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8" name="Google Shape;308;p51"/>
          <p:cNvSpPr txBox="1">
            <a:spLocks noGrp="1"/>
          </p:cNvSpPr>
          <p:nvPr>
            <p:ph type="body" idx="1"/>
          </p:nvPr>
        </p:nvSpPr>
        <p:spPr>
          <a:xfrm>
            <a:off x="547875" y="4830450"/>
            <a:ext cx="6571500" cy="623100"/>
          </a:xfrm>
          <a:prstGeom prst="rect">
            <a:avLst/>
          </a:prstGeom>
        </p:spPr>
        <p:txBody>
          <a:bodyPr spcFirstLastPara="1" wrap="square" lIns="0" tIns="0" rIns="0" bIns="0" anchor="t" anchorCtr="0">
            <a:noAutofit/>
          </a:bodyPr>
          <a:lstStyle/>
          <a:p>
            <a:pPr marL="0" lvl="0" indent="0" algn="l" rtl="0">
              <a:lnSpc>
                <a:spcPct val="80000"/>
              </a:lnSpc>
              <a:spcBef>
                <a:spcPts val="0"/>
              </a:spcBef>
              <a:spcAft>
                <a:spcPts val="0"/>
              </a:spcAft>
              <a:buClr>
                <a:schemeClr val="dk1"/>
              </a:buClr>
              <a:buFont typeface="Arial"/>
              <a:buNone/>
            </a:pPr>
            <a:r>
              <a:rPr lang="en-US" sz="3825">
                <a:solidFill>
                  <a:schemeClr val="accent2"/>
                </a:solidFill>
                <a:latin typeface="Bebas Neue"/>
                <a:ea typeface="Bebas Neue"/>
                <a:cs typeface="Bebas Neue"/>
                <a:sym typeface="Bebas Neue"/>
              </a:rPr>
              <a:t>foundational concepts in gender integration </a:t>
            </a:r>
            <a:endParaRPr sz="3100" b="1">
              <a:solidFill>
                <a:schemeClr val="accent3"/>
              </a:solidFill>
              <a:latin typeface="Raleway"/>
              <a:ea typeface="Raleway"/>
              <a:cs typeface="Raleway"/>
              <a:sym typeface="Raleway"/>
            </a:endParaRPr>
          </a:p>
        </p:txBody>
      </p:sp>
      <p:sp>
        <p:nvSpPr>
          <p:cNvPr id="309" name="Google Shape;309;p51"/>
          <p:cNvSpPr txBox="1"/>
          <p:nvPr/>
        </p:nvSpPr>
        <p:spPr>
          <a:xfrm>
            <a:off x="2920598" y="104175"/>
            <a:ext cx="9093900" cy="1354500"/>
          </a:xfrm>
          <a:prstGeom prst="rect">
            <a:avLst/>
          </a:prstGeom>
          <a:noFill/>
          <a:ln>
            <a:noFill/>
          </a:ln>
        </p:spPr>
        <p:txBody>
          <a:bodyPr spcFirstLastPara="1" wrap="square" lIns="121900" tIns="121900" rIns="121900" bIns="121900" anchor="t" anchorCtr="0">
            <a:spAutoFit/>
          </a:bodyPr>
          <a:lstStyle/>
          <a:p>
            <a:pPr marL="0" marR="0" lvl="0" indent="0" algn="l" rtl="0">
              <a:lnSpc>
                <a:spcPct val="100000"/>
              </a:lnSpc>
              <a:spcBef>
                <a:spcPts val="0"/>
              </a:spcBef>
              <a:spcAft>
                <a:spcPts val="0"/>
              </a:spcAft>
              <a:buNone/>
            </a:pPr>
            <a:r>
              <a:rPr lang="en-US" sz="3600" b="1">
                <a:solidFill>
                  <a:schemeClr val="accent3"/>
                </a:solidFill>
                <a:latin typeface="Bebas Neue"/>
                <a:ea typeface="Bebas Neue"/>
                <a:cs typeface="Bebas Neue"/>
                <a:sym typeface="Bebas Neue"/>
              </a:rPr>
              <a:t>A360 and Gender equality</a:t>
            </a:r>
            <a:endParaRPr sz="3600" b="1">
              <a:solidFill>
                <a:schemeClr val="accent3"/>
              </a:solidFill>
              <a:latin typeface="Bebas Neue"/>
              <a:ea typeface="Bebas Neue"/>
              <a:cs typeface="Bebas Neue"/>
              <a:sym typeface="Bebas Neue"/>
            </a:endParaRPr>
          </a:p>
          <a:p>
            <a:pPr marL="0" marR="0" lvl="0" indent="0" algn="l" rtl="0">
              <a:lnSpc>
                <a:spcPct val="100000"/>
              </a:lnSpc>
              <a:spcBef>
                <a:spcPts val="0"/>
              </a:spcBef>
              <a:spcAft>
                <a:spcPts val="0"/>
              </a:spcAft>
              <a:buNone/>
            </a:pPr>
            <a:r>
              <a:rPr lang="en-US" sz="3600">
                <a:solidFill>
                  <a:schemeClr val="accent3"/>
                </a:solidFill>
                <a:latin typeface="Bebas Neue"/>
                <a:ea typeface="Bebas Neue"/>
                <a:cs typeface="Bebas Neue"/>
                <a:sym typeface="Bebas Neue"/>
              </a:rPr>
              <a:t>Learning series</a:t>
            </a:r>
            <a:endParaRPr sz="3600">
              <a:solidFill>
                <a:schemeClr val="accent3"/>
              </a:solidFill>
              <a:latin typeface="Bebas Neue"/>
              <a:ea typeface="Bebas Neue"/>
              <a:cs typeface="Bebas Neue"/>
              <a:sym typeface="Bebas Neue"/>
            </a:endParaRPr>
          </a:p>
        </p:txBody>
      </p:sp>
      <p:sp>
        <p:nvSpPr>
          <p:cNvPr id="310" name="Google Shape;310;p51"/>
          <p:cNvSpPr txBox="1"/>
          <p:nvPr/>
        </p:nvSpPr>
        <p:spPr>
          <a:xfrm>
            <a:off x="431800" y="3822900"/>
            <a:ext cx="3999900" cy="8619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4000" b="1">
                <a:solidFill>
                  <a:schemeClr val="accent2"/>
                </a:solidFill>
                <a:latin typeface="Bebas Neue"/>
                <a:ea typeface="Bebas Neue"/>
                <a:cs typeface="Bebas Neue"/>
                <a:sym typeface="Bebas Neue"/>
              </a:rPr>
              <a:t>MODULE 1</a:t>
            </a:r>
            <a:endParaRPr sz="4000" b="1">
              <a:solidFill>
                <a:schemeClr val="accent3"/>
              </a:solidFill>
              <a:latin typeface="Raleway"/>
              <a:ea typeface="Raleway"/>
              <a:cs typeface="Raleway"/>
              <a:sym typeface="Raleway"/>
            </a:endParaRPr>
          </a:p>
        </p:txBody>
      </p:sp>
      <p:cxnSp>
        <p:nvCxnSpPr>
          <p:cNvPr id="311" name="Google Shape;311;p51"/>
          <p:cNvCxnSpPr/>
          <p:nvPr/>
        </p:nvCxnSpPr>
        <p:spPr>
          <a:xfrm>
            <a:off x="533244" y="4640932"/>
            <a:ext cx="5545500" cy="0"/>
          </a:xfrm>
          <a:prstGeom prst="straightConnector1">
            <a:avLst/>
          </a:prstGeom>
          <a:noFill/>
          <a:ln w="19050" cap="flat" cmpd="sng">
            <a:solidFill>
              <a:schemeClr val="accent2"/>
            </a:solidFill>
            <a:prstDash val="solid"/>
            <a:round/>
            <a:headEnd type="none" w="med" len="med"/>
            <a:tailEnd type="none" w="med" len="med"/>
          </a:ln>
        </p:spPr>
      </p:cxnSp>
      <p:pic>
        <p:nvPicPr>
          <p:cNvPr id="312" name="Google Shape;312;p51"/>
          <p:cNvPicPr preferRelativeResize="0"/>
          <p:nvPr/>
        </p:nvPicPr>
        <p:blipFill rotWithShape="1">
          <a:blip r:embed="rId3">
            <a:alphaModFix/>
          </a:blip>
          <a:srcRect/>
          <a:stretch/>
        </p:blipFill>
        <p:spPr>
          <a:xfrm>
            <a:off x="362347" y="317444"/>
            <a:ext cx="2416578" cy="927966"/>
          </a:xfrm>
          <a:prstGeom prst="rect">
            <a:avLst/>
          </a:prstGeom>
          <a:noFill/>
          <a:ln>
            <a:noFill/>
          </a:ln>
        </p:spPr>
      </p:pic>
      <p:pic>
        <p:nvPicPr>
          <p:cNvPr id="313" name="Google Shape;313;p51"/>
          <p:cNvPicPr preferRelativeResize="0"/>
          <p:nvPr/>
        </p:nvPicPr>
        <p:blipFill rotWithShape="1">
          <a:blip r:embed="rId4">
            <a:alphaModFix/>
          </a:blip>
          <a:srcRect l="18666" b="2267"/>
          <a:stretch/>
        </p:blipFill>
        <p:spPr>
          <a:xfrm rot="5400000">
            <a:off x="10310188" y="739488"/>
            <a:ext cx="2438000" cy="1163875"/>
          </a:xfrm>
          <a:prstGeom prst="rect">
            <a:avLst/>
          </a:prstGeom>
          <a:noFill/>
          <a:ln>
            <a:noFill/>
          </a:ln>
        </p:spPr>
      </p:pic>
      <p:pic>
        <p:nvPicPr>
          <p:cNvPr id="314" name="Google Shape;314;p51"/>
          <p:cNvPicPr preferRelativeResize="0"/>
          <p:nvPr/>
        </p:nvPicPr>
        <p:blipFill rotWithShape="1">
          <a:blip r:embed="rId4">
            <a:alphaModFix/>
          </a:blip>
          <a:srcRect b="2267"/>
          <a:stretch/>
        </p:blipFill>
        <p:spPr>
          <a:xfrm rot="5400000">
            <a:off x="10035050" y="3457300"/>
            <a:ext cx="2997625" cy="1163875"/>
          </a:xfrm>
          <a:prstGeom prst="rect">
            <a:avLst/>
          </a:prstGeom>
          <a:noFill/>
          <a:ln>
            <a:noFill/>
          </a:ln>
        </p:spPr>
      </p:pic>
      <p:sp>
        <p:nvSpPr>
          <p:cNvPr id="315" name="Google Shape;315;p51"/>
          <p:cNvSpPr/>
          <p:nvPr/>
        </p:nvSpPr>
        <p:spPr>
          <a:xfrm>
            <a:off x="-3217208" y="-8"/>
            <a:ext cx="3217200" cy="7083600"/>
          </a:xfrm>
          <a:prstGeom prst="rect">
            <a:avLst/>
          </a:prstGeom>
          <a:solidFill>
            <a:srgbClr val="F9FBFD"/>
          </a:solid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endParaRPr sz="1900"/>
          </a:p>
        </p:txBody>
      </p:sp>
      <p:sp>
        <p:nvSpPr>
          <p:cNvPr id="316" name="Google Shape;316;p51"/>
          <p:cNvSpPr/>
          <p:nvPr/>
        </p:nvSpPr>
        <p:spPr>
          <a:xfrm rot="5400000">
            <a:off x="2994685" y="-9290400"/>
            <a:ext cx="3217200" cy="15363600"/>
          </a:xfrm>
          <a:prstGeom prst="rect">
            <a:avLst/>
          </a:prstGeom>
          <a:solidFill>
            <a:srgbClr val="F9FBFD"/>
          </a:solid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endParaRPr sz="1900"/>
          </a:p>
        </p:txBody>
      </p:sp>
      <p:pic>
        <p:nvPicPr>
          <p:cNvPr id="317" name="Google Shape;317;p51" title="publicKore-Hoizontal-FC-Dark.png"/>
          <p:cNvPicPr preferRelativeResize="0"/>
          <p:nvPr/>
        </p:nvPicPr>
        <p:blipFill>
          <a:blip r:embed="rId5">
            <a:alphaModFix/>
          </a:blip>
          <a:stretch>
            <a:fillRect/>
          </a:stretch>
        </p:blipFill>
        <p:spPr>
          <a:xfrm>
            <a:off x="9195593" y="5771000"/>
            <a:ext cx="2765684" cy="101185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60"/>
          <p:cNvSpPr txBox="1">
            <a:spLocks noGrp="1"/>
          </p:cNvSpPr>
          <p:nvPr>
            <p:ph type="title"/>
          </p:nvPr>
        </p:nvSpPr>
        <p:spPr>
          <a:xfrm>
            <a:off x="726800" y="2693500"/>
            <a:ext cx="7845600" cy="1030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2. gender norms and gender transformative programming</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61"/>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59BCC7"/>
                </a:solidFill>
                <a:latin typeface="Bebas Neue"/>
                <a:ea typeface="Bebas Neue"/>
                <a:cs typeface="Bebas Neue"/>
                <a:sym typeface="Bebas Neue"/>
              </a:rPr>
              <a:t>WHY INTEGRATE GENDER equality IN All development sectors?</a:t>
            </a:r>
            <a:endParaRPr sz="4400">
              <a:solidFill>
                <a:srgbClr val="59BCC7"/>
              </a:solidFill>
              <a:latin typeface="Bebas Neue"/>
              <a:ea typeface="Bebas Neue"/>
              <a:cs typeface="Bebas Neue"/>
              <a:sym typeface="Bebas Neue"/>
            </a:endParaRPr>
          </a:p>
        </p:txBody>
      </p:sp>
      <p:sp>
        <p:nvSpPr>
          <p:cNvPr id="425" name="Google Shape;425;p61"/>
          <p:cNvSpPr txBox="1">
            <a:spLocks noGrp="1"/>
          </p:cNvSpPr>
          <p:nvPr>
            <p:ph type="body" idx="1"/>
          </p:nvPr>
        </p:nvSpPr>
        <p:spPr>
          <a:xfrm>
            <a:off x="415600" y="1667775"/>
            <a:ext cx="11360700" cy="4881300"/>
          </a:xfrm>
          <a:prstGeom prst="rect">
            <a:avLst/>
          </a:prstGeom>
        </p:spPr>
        <p:txBody>
          <a:bodyPr spcFirstLastPara="1" wrap="square" lIns="0" tIns="0" rIns="0" bIns="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2100">
                <a:solidFill>
                  <a:schemeClr val="dk1"/>
                </a:solidFill>
                <a:latin typeface="Roboto"/>
                <a:ea typeface="Roboto"/>
                <a:cs typeface="Roboto"/>
                <a:sym typeface="Roboto"/>
              </a:rPr>
              <a:t>Integrating gender equality into policies, programs, and systems improves outcomes across development sectors in the following ways:</a:t>
            </a:r>
            <a:endParaRPr sz="2100">
              <a:solidFill>
                <a:schemeClr val="dk1"/>
              </a:solidFill>
              <a:latin typeface="Roboto"/>
              <a:ea typeface="Roboto"/>
              <a:cs typeface="Roboto"/>
              <a:sym typeface="Roboto"/>
            </a:endParaRPr>
          </a:p>
          <a:p>
            <a:pPr marL="685800" lvl="0" indent="0" algn="l" rtl="0">
              <a:lnSpc>
                <a:spcPct val="115000"/>
              </a:lnSpc>
              <a:spcBef>
                <a:spcPts val="1500"/>
              </a:spcBef>
              <a:spcAft>
                <a:spcPts val="0"/>
              </a:spcAft>
              <a:buNone/>
            </a:pPr>
            <a:r>
              <a:rPr lang="en-US" sz="2100" b="1">
                <a:solidFill>
                  <a:schemeClr val="dk1"/>
                </a:solidFill>
                <a:latin typeface="Roboto"/>
                <a:ea typeface="Roboto"/>
                <a:cs typeface="Roboto"/>
                <a:sym typeface="Roboto"/>
              </a:rPr>
              <a:t>Education:</a:t>
            </a:r>
            <a:r>
              <a:rPr lang="en-US" sz="2100">
                <a:solidFill>
                  <a:schemeClr val="dk1"/>
                </a:solidFill>
                <a:latin typeface="Roboto"/>
                <a:ea typeface="Roboto"/>
                <a:cs typeface="Roboto"/>
                <a:sym typeface="Roboto"/>
              </a:rPr>
              <a:t> Increasing girls’ enrollment, retention, and completion by addressing restrictive norms, safety, and menstruation-related stigma</a:t>
            </a:r>
            <a:endParaRPr sz="2100">
              <a:solidFill>
                <a:schemeClr val="dk1"/>
              </a:solidFill>
              <a:latin typeface="Roboto"/>
              <a:ea typeface="Roboto"/>
              <a:cs typeface="Roboto"/>
              <a:sym typeface="Roboto"/>
            </a:endParaRPr>
          </a:p>
          <a:p>
            <a:pPr marL="685800" lvl="0" indent="0" algn="l" rtl="0">
              <a:lnSpc>
                <a:spcPct val="115000"/>
              </a:lnSpc>
              <a:spcBef>
                <a:spcPts val="1500"/>
              </a:spcBef>
              <a:spcAft>
                <a:spcPts val="0"/>
              </a:spcAft>
              <a:buNone/>
            </a:pPr>
            <a:r>
              <a:rPr lang="en-US" sz="2100" b="1">
                <a:solidFill>
                  <a:schemeClr val="dk1"/>
                </a:solidFill>
                <a:latin typeface="Roboto"/>
                <a:ea typeface="Roboto"/>
                <a:cs typeface="Roboto"/>
                <a:sym typeface="Roboto"/>
              </a:rPr>
              <a:t>Economic Empowerment: </a:t>
            </a:r>
            <a:r>
              <a:rPr lang="en-US" sz="2100">
                <a:solidFill>
                  <a:schemeClr val="dk1"/>
                </a:solidFill>
                <a:latin typeface="Roboto"/>
                <a:ea typeface="Roboto"/>
                <a:cs typeface="Roboto"/>
                <a:sym typeface="Roboto"/>
              </a:rPr>
              <a:t>Enhancing women’s and girls’ access to financial services, skills training, and markets through equitable asset control and household dynamics</a:t>
            </a:r>
            <a:endParaRPr sz="2100">
              <a:solidFill>
                <a:schemeClr val="dk1"/>
              </a:solidFill>
              <a:latin typeface="Roboto"/>
              <a:ea typeface="Roboto"/>
              <a:cs typeface="Roboto"/>
              <a:sym typeface="Roboto"/>
            </a:endParaRPr>
          </a:p>
          <a:p>
            <a:pPr marL="685800" lvl="0" indent="0" algn="l" rtl="0">
              <a:lnSpc>
                <a:spcPct val="115000"/>
              </a:lnSpc>
              <a:spcBef>
                <a:spcPts val="1500"/>
              </a:spcBef>
              <a:spcAft>
                <a:spcPts val="0"/>
              </a:spcAft>
              <a:buNone/>
            </a:pPr>
            <a:r>
              <a:rPr lang="en-US" sz="2100" b="1">
                <a:solidFill>
                  <a:schemeClr val="dk1"/>
                </a:solidFill>
                <a:latin typeface="Roboto"/>
                <a:ea typeface="Roboto"/>
                <a:cs typeface="Roboto"/>
                <a:sym typeface="Roboto"/>
              </a:rPr>
              <a:t>Climate and Environment:</a:t>
            </a:r>
            <a:r>
              <a:rPr lang="en-US" sz="2100">
                <a:solidFill>
                  <a:schemeClr val="dk1"/>
                </a:solidFill>
                <a:latin typeface="Roboto"/>
                <a:ea typeface="Roboto"/>
                <a:cs typeface="Roboto"/>
                <a:sym typeface="Roboto"/>
              </a:rPr>
              <a:t> Strengthening resilience by recognizing women’s and girls’ roles in natural resource management and disaster preparedness</a:t>
            </a:r>
            <a:endParaRPr sz="2100">
              <a:solidFill>
                <a:schemeClr val="dk1"/>
              </a:solidFill>
              <a:latin typeface="Roboto"/>
              <a:ea typeface="Roboto"/>
              <a:cs typeface="Roboto"/>
              <a:sym typeface="Roboto"/>
            </a:endParaRPr>
          </a:p>
          <a:p>
            <a:pPr marL="685800" lvl="0" indent="0" algn="l" rtl="0">
              <a:lnSpc>
                <a:spcPct val="115000"/>
              </a:lnSpc>
              <a:spcBef>
                <a:spcPts val="1500"/>
              </a:spcBef>
              <a:spcAft>
                <a:spcPts val="0"/>
              </a:spcAft>
              <a:buNone/>
            </a:pPr>
            <a:r>
              <a:rPr lang="en-US" sz="2100" b="1">
                <a:solidFill>
                  <a:schemeClr val="dk1"/>
                </a:solidFill>
                <a:latin typeface="Roboto"/>
                <a:ea typeface="Roboto"/>
                <a:cs typeface="Roboto"/>
                <a:sym typeface="Roboto"/>
              </a:rPr>
              <a:t>Governance: </a:t>
            </a:r>
            <a:r>
              <a:rPr lang="en-US" sz="2100">
                <a:solidFill>
                  <a:schemeClr val="dk1"/>
                </a:solidFill>
                <a:latin typeface="Roboto"/>
                <a:ea typeface="Roboto"/>
                <a:cs typeface="Roboto"/>
                <a:sym typeface="Roboto"/>
              </a:rPr>
              <a:t>Improving accountability and legitimacy by including women and marginalized groups in decision-making processes</a:t>
            </a:r>
            <a:endParaRPr sz="2100">
              <a:solidFill>
                <a:schemeClr val="dk1"/>
              </a:solidFill>
              <a:latin typeface="Roboto"/>
              <a:ea typeface="Roboto"/>
              <a:cs typeface="Roboto"/>
              <a:sym typeface="Roboto"/>
            </a:endParaRPr>
          </a:p>
          <a:p>
            <a:pPr marL="685800" lvl="0" indent="0" algn="l" rtl="0">
              <a:lnSpc>
                <a:spcPct val="115000"/>
              </a:lnSpc>
              <a:spcBef>
                <a:spcPts val="1500"/>
              </a:spcBef>
              <a:spcAft>
                <a:spcPts val="0"/>
              </a:spcAft>
              <a:buNone/>
            </a:pPr>
            <a:endParaRPr sz="1700">
              <a:solidFill>
                <a:srgbClr val="374151"/>
              </a:solidFill>
              <a:latin typeface="Roboto"/>
              <a:ea typeface="Roboto"/>
              <a:cs typeface="Roboto"/>
              <a:sym typeface="Roboto"/>
            </a:endParaRPr>
          </a:p>
          <a:p>
            <a:pPr marL="0" lvl="0" indent="0" algn="l" rtl="0">
              <a:lnSpc>
                <a:spcPct val="115000"/>
              </a:lnSpc>
              <a:spcBef>
                <a:spcPts val="1500"/>
              </a:spcBef>
              <a:spcAft>
                <a:spcPts val="0"/>
              </a:spcAft>
              <a:buNone/>
            </a:pPr>
            <a:endParaRPr sz="2500">
              <a:latin typeface="Roboto"/>
              <a:ea typeface="Roboto"/>
              <a:cs typeface="Roboto"/>
              <a:sym typeface="Roboto"/>
            </a:endParaRPr>
          </a:p>
        </p:txBody>
      </p:sp>
      <p:sp>
        <p:nvSpPr>
          <p:cNvPr id="426" name="Google Shape;426;p61"/>
          <p:cNvSpPr/>
          <p:nvPr/>
        </p:nvSpPr>
        <p:spPr>
          <a:xfrm>
            <a:off x="642400" y="2667825"/>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27" name="Google Shape;427;p61"/>
          <p:cNvSpPr/>
          <p:nvPr/>
        </p:nvSpPr>
        <p:spPr>
          <a:xfrm>
            <a:off x="642400" y="3571798"/>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28" name="Google Shape;428;p61"/>
          <p:cNvSpPr/>
          <p:nvPr/>
        </p:nvSpPr>
        <p:spPr>
          <a:xfrm>
            <a:off x="642400" y="4475763"/>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29" name="Google Shape;429;p61"/>
          <p:cNvSpPr/>
          <p:nvPr/>
        </p:nvSpPr>
        <p:spPr>
          <a:xfrm>
            <a:off x="642400" y="5479125"/>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62"/>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59BCC7"/>
                </a:solidFill>
                <a:latin typeface="Bebas Neue"/>
                <a:ea typeface="Bebas Neue"/>
                <a:cs typeface="Bebas Neue"/>
                <a:sym typeface="Bebas Neue"/>
              </a:rPr>
              <a:t>WHY INTEGRATE GENDER equality IN All development sectors?</a:t>
            </a:r>
            <a:endParaRPr sz="4400">
              <a:solidFill>
                <a:srgbClr val="59BCC7"/>
              </a:solidFill>
              <a:latin typeface="Bebas Neue"/>
              <a:ea typeface="Bebas Neue"/>
              <a:cs typeface="Bebas Neue"/>
              <a:sym typeface="Bebas Neue"/>
            </a:endParaRPr>
          </a:p>
        </p:txBody>
      </p:sp>
      <p:sp>
        <p:nvSpPr>
          <p:cNvPr id="435" name="Google Shape;435;p62"/>
          <p:cNvSpPr txBox="1">
            <a:spLocks noGrp="1"/>
          </p:cNvSpPr>
          <p:nvPr>
            <p:ph type="body" idx="1"/>
          </p:nvPr>
        </p:nvSpPr>
        <p:spPr>
          <a:xfrm>
            <a:off x="415600" y="1439175"/>
            <a:ext cx="11360700" cy="4881300"/>
          </a:xfrm>
          <a:prstGeom prst="rect">
            <a:avLst/>
          </a:prstGeom>
        </p:spPr>
        <p:txBody>
          <a:bodyPr spcFirstLastPara="1" wrap="square" lIns="0" tIns="0" rIns="0" bIns="0" anchor="ctr" anchorCtr="0">
            <a:noAutofit/>
          </a:bodyPr>
          <a:lstStyle/>
          <a:p>
            <a:pPr marL="0" lvl="0" indent="0" algn="l" rtl="0">
              <a:lnSpc>
                <a:spcPct val="115000"/>
              </a:lnSpc>
              <a:spcBef>
                <a:spcPts val="1500"/>
              </a:spcBef>
              <a:spcAft>
                <a:spcPts val="0"/>
              </a:spcAft>
              <a:buClr>
                <a:schemeClr val="dk1"/>
              </a:buClr>
              <a:buSzPts val="1100"/>
              <a:buFont typeface="Arial"/>
              <a:buNone/>
            </a:pPr>
            <a:r>
              <a:rPr lang="en-US" sz="2100">
                <a:solidFill>
                  <a:schemeClr val="dk1"/>
                </a:solidFill>
                <a:latin typeface="Roboto"/>
                <a:ea typeface="Roboto"/>
                <a:cs typeface="Roboto"/>
                <a:sym typeface="Roboto"/>
              </a:rPr>
              <a:t>Integrating gender equality into policies, programs, and systems improves outcomes across development sectors in the following ways:</a:t>
            </a:r>
            <a:endParaRPr sz="2100">
              <a:solidFill>
                <a:schemeClr val="dk1"/>
              </a:solidFill>
              <a:latin typeface="Roboto"/>
              <a:ea typeface="Roboto"/>
              <a:cs typeface="Roboto"/>
              <a:sym typeface="Roboto"/>
            </a:endParaRPr>
          </a:p>
          <a:p>
            <a:pPr marL="685800" lvl="0" indent="0" algn="l" rtl="0">
              <a:lnSpc>
                <a:spcPct val="115000"/>
              </a:lnSpc>
              <a:spcBef>
                <a:spcPts val="1500"/>
              </a:spcBef>
              <a:spcAft>
                <a:spcPts val="0"/>
              </a:spcAft>
              <a:buNone/>
            </a:pPr>
            <a:r>
              <a:rPr lang="en-US" sz="2100" b="1">
                <a:solidFill>
                  <a:schemeClr val="dk1"/>
                </a:solidFill>
                <a:latin typeface="Roboto"/>
                <a:ea typeface="Roboto"/>
                <a:cs typeface="Roboto"/>
                <a:sym typeface="Roboto"/>
              </a:rPr>
              <a:t>Health Systems:</a:t>
            </a:r>
            <a:r>
              <a:rPr lang="en-US" sz="2100">
                <a:solidFill>
                  <a:schemeClr val="dk1"/>
                </a:solidFill>
                <a:latin typeface="Roboto"/>
                <a:ea typeface="Roboto"/>
                <a:cs typeface="Roboto"/>
                <a:sym typeface="Roboto"/>
              </a:rPr>
              <a:t> Promoting equitable care by ensuring services are gender responsive, stigma-free, and accessible across life stages</a:t>
            </a:r>
            <a:endParaRPr sz="2100">
              <a:solidFill>
                <a:schemeClr val="dk1"/>
              </a:solidFill>
              <a:latin typeface="Roboto"/>
              <a:ea typeface="Roboto"/>
              <a:cs typeface="Roboto"/>
              <a:sym typeface="Roboto"/>
            </a:endParaRPr>
          </a:p>
          <a:p>
            <a:pPr marL="685800" lvl="0" indent="0" algn="l" rtl="0">
              <a:lnSpc>
                <a:spcPct val="115000"/>
              </a:lnSpc>
              <a:spcBef>
                <a:spcPts val="1500"/>
              </a:spcBef>
              <a:spcAft>
                <a:spcPts val="0"/>
              </a:spcAft>
              <a:buNone/>
            </a:pPr>
            <a:r>
              <a:rPr lang="en-US" sz="2100" b="1">
                <a:solidFill>
                  <a:schemeClr val="dk1"/>
                </a:solidFill>
                <a:latin typeface="Roboto"/>
                <a:ea typeface="Roboto"/>
                <a:cs typeface="Roboto"/>
                <a:sym typeface="Roboto"/>
              </a:rPr>
              <a:t>WASH (Water, Sanitation, and Hygiene):</a:t>
            </a:r>
            <a:r>
              <a:rPr lang="en-US" sz="2100">
                <a:solidFill>
                  <a:schemeClr val="dk1"/>
                </a:solidFill>
                <a:latin typeface="Roboto"/>
                <a:ea typeface="Roboto"/>
                <a:cs typeface="Roboto"/>
                <a:sym typeface="Roboto"/>
              </a:rPr>
              <a:t> Ensuring safety, dignity, and access by designing infrastructure and services with gendered needs in mind</a:t>
            </a:r>
            <a:endParaRPr sz="2100">
              <a:solidFill>
                <a:schemeClr val="dk1"/>
              </a:solidFill>
              <a:latin typeface="Roboto"/>
              <a:ea typeface="Roboto"/>
              <a:cs typeface="Roboto"/>
              <a:sym typeface="Roboto"/>
            </a:endParaRPr>
          </a:p>
          <a:p>
            <a:pPr marL="685800" lvl="0" indent="0" algn="l" rtl="0">
              <a:lnSpc>
                <a:spcPct val="115000"/>
              </a:lnSpc>
              <a:spcBef>
                <a:spcPts val="1500"/>
              </a:spcBef>
              <a:spcAft>
                <a:spcPts val="1500"/>
              </a:spcAft>
              <a:buNone/>
            </a:pPr>
            <a:r>
              <a:rPr lang="en-US" sz="2100" b="1">
                <a:solidFill>
                  <a:schemeClr val="dk1"/>
                </a:solidFill>
                <a:latin typeface="Roboto"/>
                <a:ea typeface="Roboto"/>
                <a:cs typeface="Roboto"/>
                <a:sym typeface="Roboto"/>
              </a:rPr>
              <a:t>Humanitarian Response:</a:t>
            </a:r>
            <a:r>
              <a:rPr lang="en-US" sz="2100">
                <a:solidFill>
                  <a:schemeClr val="dk1"/>
                </a:solidFill>
                <a:latin typeface="Roboto"/>
                <a:ea typeface="Roboto"/>
                <a:cs typeface="Roboto"/>
                <a:sym typeface="Roboto"/>
              </a:rPr>
              <a:t> Centering protection and agency by addressing GBV risks, ensuring equitable distribution, and involving affected women and girls in recovery decisions</a:t>
            </a:r>
            <a:endParaRPr sz="2500">
              <a:solidFill>
                <a:schemeClr val="dk1"/>
              </a:solidFill>
              <a:latin typeface="Roboto"/>
              <a:ea typeface="Roboto"/>
              <a:cs typeface="Roboto"/>
              <a:sym typeface="Roboto"/>
            </a:endParaRPr>
          </a:p>
        </p:txBody>
      </p:sp>
      <p:sp>
        <p:nvSpPr>
          <p:cNvPr id="436" name="Google Shape;436;p62"/>
          <p:cNvSpPr/>
          <p:nvPr/>
        </p:nvSpPr>
        <p:spPr>
          <a:xfrm>
            <a:off x="642400" y="2972625"/>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7" name="Google Shape;437;p62"/>
          <p:cNvSpPr/>
          <p:nvPr/>
        </p:nvSpPr>
        <p:spPr>
          <a:xfrm>
            <a:off x="642400" y="3876598"/>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8" name="Google Shape;438;p62"/>
          <p:cNvSpPr/>
          <p:nvPr/>
        </p:nvSpPr>
        <p:spPr>
          <a:xfrm>
            <a:off x="642400" y="4780563"/>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63"/>
          <p:cNvSpPr txBox="1">
            <a:spLocks noGrp="1"/>
          </p:cNvSpPr>
          <p:nvPr>
            <p:ph type="title"/>
          </p:nvPr>
        </p:nvSpPr>
        <p:spPr>
          <a:xfrm>
            <a:off x="475425" y="442442"/>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345EAB"/>
                </a:solidFill>
                <a:latin typeface="Bebas Neue"/>
                <a:ea typeface="Bebas Neue"/>
                <a:cs typeface="Bebas Neue"/>
                <a:sym typeface="Bebas Neue"/>
              </a:rPr>
              <a:t>Gender Norms </a:t>
            </a:r>
            <a:endParaRPr sz="4400">
              <a:solidFill>
                <a:srgbClr val="345EAB"/>
              </a:solidFill>
              <a:latin typeface="Bebas Neue"/>
              <a:ea typeface="Bebas Neue"/>
              <a:cs typeface="Bebas Neue"/>
              <a:sym typeface="Bebas Neue"/>
            </a:endParaRPr>
          </a:p>
        </p:txBody>
      </p:sp>
      <p:sp>
        <p:nvSpPr>
          <p:cNvPr id="444" name="Google Shape;444;p63"/>
          <p:cNvSpPr txBox="1">
            <a:spLocks noGrp="1"/>
          </p:cNvSpPr>
          <p:nvPr>
            <p:ph type="body" idx="1"/>
          </p:nvPr>
        </p:nvSpPr>
        <p:spPr>
          <a:xfrm>
            <a:off x="475425" y="1580775"/>
            <a:ext cx="11535600" cy="5167500"/>
          </a:xfrm>
          <a:prstGeom prst="rect">
            <a:avLst/>
          </a:prstGeom>
        </p:spPr>
        <p:txBody>
          <a:bodyPr spcFirstLastPara="1" wrap="square" lIns="0" tIns="0" rIns="0" bIns="0" anchor="t" anchorCtr="0">
            <a:noAutofit/>
          </a:bodyPr>
          <a:lstStyle/>
          <a:p>
            <a:pPr marL="0" lvl="0" indent="0" algn="l" rtl="0">
              <a:lnSpc>
                <a:spcPct val="115000"/>
              </a:lnSpc>
              <a:spcBef>
                <a:spcPts val="1500"/>
              </a:spcBef>
              <a:spcAft>
                <a:spcPts val="0"/>
              </a:spcAft>
              <a:buClr>
                <a:schemeClr val="dk1"/>
              </a:buClr>
              <a:buSzPts val="1100"/>
              <a:buFont typeface="Arial"/>
              <a:buNone/>
            </a:pPr>
            <a:r>
              <a:rPr lang="en-US" sz="2100">
                <a:solidFill>
                  <a:schemeClr val="dk1"/>
                </a:solidFill>
                <a:latin typeface="Roboto"/>
                <a:ea typeface="Roboto"/>
                <a:cs typeface="Roboto"/>
                <a:sym typeface="Roboto"/>
              </a:rPr>
              <a:t>Gender norms are social expectations about how different genders should act, think, and feel.</a:t>
            </a:r>
            <a:endParaRPr sz="2100">
              <a:solidFill>
                <a:schemeClr val="dk1"/>
              </a:solidFill>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US" sz="2100" b="1">
                <a:solidFill>
                  <a:schemeClr val="dk1"/>
                </a:solidFill>
                <a:latin typeface="Roboto"/>
                <a:ea typeface="Roboto"/>
                <a:cs typeface="Roboto"/>
                <a:sym typeface="Roboto"/>
              </a:rPr>
              <a:t>What are the existing gender norms that impact women’s and/or girls' autonomy in your program?</a:t>
            </a:r>
            <a:endParaRPr sz="2100" b="1">
              <a:solidFill>
                <a:schemeClr val="dk1"/>
              </a:solidFill>
              <a:latin typeface="Roboto"/>
              <a:ea typeface="Roboto"/>
              <a:cs typeface="Roboto"/>
              <a:sym typeface="Roboto"/>
            </a:endParaRPr>
          </a:p>
          <a:p>
            <a:pPr marL="457200" lvl="0" indent="-361950" algn="l" rtl="0">
              <a:lnSpc>
                <a:spcPct val="115000"/>
              </a:lnSpc>
              <a:spcBef>
                <a:spcPts val="1500"/>
              </a:spcBef>
              <a:spcAft>
                <a:spcPts val="0"/>
              </a:spcAft>
              <a:buClr>
                <a:schemeClr val="dk1"/>
              </a:buClr>
              <a:buSzPts val="2100"/>
              <a:buFont typeface="Roboto"/>
              <a:buChar char="●"/>
            </a:pPr>
            <a:r>
              <a:rPr lang="en-US" sz="2100" b="1">
                <a:solidFill>
                  <a:schemeClr val="dk1"/>
                </a:solidFill>
                <a:latin typeface="Roboto"/>
                <a:ea typeface="Roboto"/>
                <a:cs typeface="Roboto"/>
                <a:sym typeface="Roboto"/>
              </a:rPr>
              <a:t>Decision-making power</a:t>
            </a:r>
            <a:endParaRPr sz="2100">
              <a:solidFill>
                <a:schemeClr val="dk1"/>
              </a:solidFill>
              <a:latin typeface="Roboto"/>
              <a:ea typeface="Roboto"/>
              <a:cs typeface="Roboto"/>
              <a:sym typeface="Roboto"/>
            </a:endParaRPr>
          </a:p>
          <a:p>
            <a:pPr marL="457200" lvl="0" indent="-361950" algn="l" rtl="0">
              <a:lnSpc>
                <a:spcPct val="115000"/>
              </a:lnSpc>
              <a:spcBef>
                <a:spcPts val="0"/>
              </a:spcBef>
              <a:spcAft>
                <a:spcPts val="0"/>
              </a:spcAft>
              <a:buClr>
                <a:schemeClr val="dk1"/>
              </a:buClr>
              <a:buSzPts val="2100"/>
              <a:buFont typeface="Roboto"/>
              <a:buChar char="●"/>
            </a:pPr>
            <a:r>
              <a:rPr lang="en-US" sz="2100" b="1">
                <a:solidFill>
                  <a:schemeClr val="dk1"/>
                </a:solidFill>
                <a:latin typeface="Roboto"/>
                <a:ea typeface="Roboto"/>
                <a:cs typeface="Roboto"/>
                <a:sym typeface="Roboto"/>
              </a:rPr>
              <a:t>Access to services</a:t>
            </a:r>
            <a:endParaRPr sz="2100">
              <a:solidFill>
                <a:schemeClr val="dk1"/>
              </a:solidFill>
              <a:latin typeface="Roboto"/>
              <a:ea typeface="Roboto"/>
              <a:cs typeface="Roboto"/>
              <a:sym typeface="Roboto"/>
            </a:endParaRPr>
          </a:p>
          <a:p>
            <a:pPr marL="457200" lvl="0" indent="-361950" algn="l" rtl="0">
              <a:lnSpc>
                <a:spcPct val="115000"/>
              </a:lnSpc>
              <a:spcBef>
                <a:spcPts val="0"/>
              </a:spcBef>
              <a:spcAft>
                <a:spcPts val="0"/>
              </a:spcAft>
              <a:buClr>
                <a:schemeClr val="dk1"/>
              </a:buClr>
              <a:buSzPts val="2100"/>
              <a:buFont typeface="Roboto"/>
              <a:buChar char="●"/>
            </a:pPr>
            <a:r>
              <a:rPr lang="en-US" sz="2100" b="1">
                <a:solidFill>
                  <a:schemeClr val="dk1"/>
                </a:solidFill>
                <a:latin typeface="Roboto"/>
                <a:ea typeface="Roboto"/>
                <a:cs typeface="Roboto"/>
                <a:sym typeface="Roboto"/>
              </a:rPr>
              <a:t>Economic agency</a:t>
            </a:r>
            <a:r>
              <a:rPr lang="en-US" sz="2100">
                <a:solidFill>
                  <a:schemeClr val="dk1"/>
                </a:solidFill>
                <a:latin typeface="Roboto"/>
                <a:ea typeface="Roboto"/>
                <a:cs typeface="Roboto"/>
                <a:sym typeface="Roboto"/>
              </a:rPr>
              <a:t> </a:t>
            </a:r>
            <a:endParaRPr sz="2100">
              <a:solidFill>
                <a:schemeClr val="dk1"/>
              </a:solidFill>
              <a:latin typeface="Roboto"/>
              <a:ea typeface="Roboto"/>
              <a:cs typeface="Roboto"/>
              <a:sym typeface="Roboto"/>
            </a:endParaRPr>
          </a:p>
          <a:p>
            <a:pPr marL="457200" lvl="0" indent="-361950" algn="l" rtl="0">
              <a:lnSpc>
                <a:spcPct val="115000"/>
              </a:lnSpc>
              <a:spcBef>
                <a:spcPts val="0"/>
              </a:spcBef>
              <a:spcAft>
                <a:spcPts val="0"/>
              </a:spcAft>
              <a:buClr>
                <a:schemeClr val="dk1"/>
              </a:buClr>
              <a:buSzPts val="2100"/>
              <a:buFont typeface="Roboto"/>
              <a:buChar char="●"/>
            </a:pPr>
            <a:r>
              <a:rPr lang="en-US" sz="2100" b="1">
                <a:solidFill>
                  <a:schemeClr val="dk1"/>
                </a:solidFill>
                <a:latin typeface="Roboto"/>
                <a:ea typeface="Roboto"/>
                <a:cs typeface="Roboto"/>
                <a:sym typeface="Roboto"/>
              </a:rPr>
              <a:t>Bodily autonomy</a:t>
            </a:r>
            <a:endParaRPr sz="2100">
              <a:solidFill>
                <a:schemeClr val="dk1"/>
              </a:solidFill>
              <a:latin typeface="Roboto"/>
              <a:ea typeface="Roboto"/>
              <a:cs typeface="Roboto"/>
              <a:sym typeface="Roboto"/>
            </a:endParaRPr>
          </a:p>
          <a:p>
            <a:pPr marL="457200" lvl="0" indent="-361950" algn="l" rtl="0">
              <a:lnSpc>
                <a:spcPct val="115000"/>
              </a:lnSpc>
              <a:spcBef>
                <a:spcPts val="0"/>
              </a:spcBef>
              <a:spcAft>
                <a:spcPts val="0"/>
              </a:spcAft>
              <a:buClr>
                <a:schemeClr val="dk1"/>
              </a:buClr>
              <a:buSzPts val="2100"/>
              <a:buFont typeface="Roboto"/>
              <a:buChar char="●"/>
            </a:pPr>
            <a:r>
              <a:rPr lang="en-US" sz="2100" b="1">
                <a:solidFill>
                  <a:schemeClr val="dk1"/>
                </a:solidFill>
                <a:latin typeface="Roboto"/>
                <a:ea typeface="Roboto"/>
                <a:cs typeface="Roboto"/>
                <a:sym typeface="Roboto"/>
              </a:rPr>
              <a:t>Social support</a:t>
            </a:r>
            <a:endParaRPr sz="2100">
              <a:solidFill>
                <a:schemeClr val="dk1"/>
              </a:solidFill>
              <a:latin typeface="Roboto"/>
              <a:ea typeface="Roboto"/>
              <a:cs typeface="Roboto"/>
              <a:sym typeface="Roboto"/>
            </a:endParaRPr>
          </a:p>
          <a:p>
            <a:pPr marL="0" lvl="0" indent="0" algn="l" rtl="0">
              <a:lnSpc>
                <a:spcPct val="115000"/>
              </a:lnSpc>
              <a:spcBef>
                <a:spcPts val="1500"/>
              </a:spcBef>
              <a:spcAft>
                <a:spcPts val="1500"/>
              </a:spcAft>
              <a:buClr>
                <a:schemeClr val="dk1"/>
              </a:buClr>
              <a:buSzPts val="1100"/>
              <a:buFont typeface="Arial"/>
              <a:buNone/>
            </a:pPr>
            <a:endParaRPr sz="2100">
              <a:solidFill>
                <a:schemeClr val="dk1"/>
              </a:solidFill>
              <a:latin typeface="Roboto"/>
              <a:ea typeface="Roboto"/>
              <a:cs typeface="Roboto"/>
              <a:sym typeface="Roboto"/>
            </a:endParaRPr>
          </a:p>
        </p:txBody>
      </p:sp>
      <p:pic>
        <p:nvPicPr>
          <p:cNvPr id="445" name="Google Shape;445;p63"/>
          <p:cNvPicPr preferRelativeResize="0"/>
          <p:nvPr/>
        </p:nvPicPr>
        <p:blipFill>
          <a:blip r:embed="rId3">
            <a:alphaModFix/>
          </a:blip>
          <a:stretch>
            <a:fillRect/>
          </a:stretch>
        </p:blipFill>
        <p:spPr>
          <a:xfrm>
            <a:off x="8496300" y="3257350"/>
            <a:ext cx="3339825" cy="33398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64"/>
          <p:cNvSpPr txBox="1">
            <a:spLocks noGrp="1"/>
          </p:cNvSpPr>
          <p:nvPr>
            <p:ph type="title"/>
          </p:nvPr>
        </p:nvSpPr>
        <p:spPr>
          <a:xfrm>
            <a:off x="415600" y="2885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what is Gender transformative programming?</a:t>
            </a:r>
            <a:endParaRPr sz="4400">
              <a:solidFill>
                <a:srgbClr val="ED2891"/>
              </a:solidFill>
              <a:latin typeface="Bebas Neue"/>
              <a:ea typeface="Bebas Neue"/>
              <a:cs typeface="Bebas Neue"/>
              <a:sym typeface="Bebas Neue"/>
            </a:endParaRPr>
          </a:p>
        </p:txBody>
      </p:sp>
      <p:sp>
        <p:nvSpPr>
          <p:cNvPr id="451" name="Google Shape;451;p64"/>
          <p:cNvSpPr txBox="1">
            <a:spLocks noGrp="1"/>
          </p:cNvSpPr>
          <p:nvPr>
            <p:ph type="body" idx="1"/>
          </p:nvPr>
        </p:nvSpPr>
        <p:spPr>
          <a:xfrm>
            <a:off x="415600" y="1695450"/>
            <a:ext cx="4099200" cy="43245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1200"/>
              </a:spcAft>
              <a:buNone/>
            </a:pPr>
            <a:r>
              <a:rPr lang="en-US" sz="2100">
                <a:solidFill>
                  <a:schemeClr val="dk1"/>
                </a:solidFill>
                <a:latin typeface="Roboto"/>
                <a:ea typeface="Roboto"/>
                <a:cs typeface="Roboto"/>
                <a:sym typeface="Roboto"/>
              </a:rPr>
              <a:t>Gender transformative programming aims to address the root causes of gender inequality and reshape power dynamics and gender relations, fostering meaningful, lasting equality. This is achieved by:</a:t>
            </a:r>
            <a:endParaRPr sz="2100">
              <a:solidFill>
                <a:schemeClr val="dk1"/>
              </a:solidFill>
              <a:latin typeface="Roboto"/>
              <a:ea typeface="Roboto"/>
              <a:cs typeface="Roboto"/>
              <a:sym typeface="Roboto"/>
            </a:endParaRPr>
          </a:p>
        </p:txBody>
      </p:sp>
      <p:sp>
        <p:nvSpPr>
          <p:cNvPr id="452" name="Google Shape;452;p64"/>
          <p:cNvSpPr/>
          <p:nvPr/>
        </p:nvSpPr>
        <p:spPr>
          <a:xfrm rot="-6597064">
            <a:off x="3407671" y="5710149"/>
            <a:ext cx="1054166" cy="1054166"/>
          </a:xfrm>
          <a:prstGeom prst="ellipse">
            <a:avLst/>
          </a:prstGeom>
          <a:solidFill>
            <a:srgbClr val="59BCC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53" name="Google Shape;453;p64"/>
          <p:cNvSpPr/>
          <p:nvPr/>
        </p:nvSpPr>
        <p:spPr>
          <a:xfrm rot="-6599040">
            <a:off x="4380557" y="4412926"/>
            <a:ext cx="1638880" cy="1638880"/>
          </a:xfrm>
          <a:prstGeom prst="ellipse">
            <a:avLst/>
          </a:prstGeom>
          <a:solidFill>
            <a:srgbClr val="59BCC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54" name="Google Shape;454;p64"/>
          <p:cNvSpPr/>
          <p:nvPr/>
        </p:nvSpPr>
        <p:spPr>
          <a:xfrm rot="-6598641">
            <a:off x="8272740" y="994557"/>
            <a:ext cx="2297974" cy="2297974"/>
          </a:xfrm>
          <a:prstGeom prst="ellipse">
            <a:avLst/>
          </a:prstGeom>
          <a:solidFill>
            <a:srgbClr val="58BCC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55" name="Google Shape;455;p64"/>
          <p:cNvSpPr/>
          <p:nvPr/>
        </p:nvSpPr>
        <p:spPr>
          <a:xfrm>
            <a:off x="5616725" y="3351700"/>
            <a:ext cx="3334800" cy="3334800"/>
          </a:xfrm>
          <a:prstGeom prst="ellipse">
            <a:avLst/>
          </a:prstGeom>
          <a:solidFill>
            <a:srgbClr val="00A880"/>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US" sz="2100">
                <a:solidFill>
                  <a:srgbClr val="FFFFFF"/>
                </a:solidFill>
                <a:latin typeface="Roboto"/>
                <a:ea typeface="Roboto"/>
                <a:cs typeface="Roboto"/>
                <a:sym typeface="Roboto"/>
              </a:rPr>
              <a:t>Advancing the rights and opportunities of women, girls, and marginalized groups by dismantling systemic barriers</a:t>
            </a:r>
            <a:endParaRPr/>
          </a:p>
        </p:txBody>
      </p:sp>
      <p:grpSp>
        <p:nvGrpSpPr>
          <p:cNvPr id="456" name="Google Shape;456;p64"/>
          <p:cNvGrpSpPr/>
          <p:nvPr/>
        </p:nvGrpSpPr>
        <p:grpSpPr>
          <a:xfrm>
            <a:off x="8371509" y="2227154"/>
            <a:ext cx="3334777" cy="3334777"/>
            <a:chOff x="4447194" y="1815766"/>
            <a:chExt cx="2440200" cy="2440200"/>
          </a:xfrm>
        </p:grpSpPr>
        <p:sp>
          <p:nvSpPr>
            <p:cNvPr id="457" name="Google Shape;457;p64"/>
            <p:cNvSpPr/>
            <p:nvPr/>
          </p:nvSpPr>
          <p:spPr>
            <a:xfrm>
              <a:off x="4447194" y="1815766"/>
              <a:ext cx="2440200" cy="2440200"/>
            </a:xfrm>
            <a:prstGeom prst="ellipse">
              <a:avLst/>
            </a:prstGeom>
            <a:solidFill>
              <a:srgbClr val="00A880"/>
            </a:solidFill>
            <a:ln>
              <a:noFill/>
            </a:ln>
            <a:effectLst>
              <a:outerShdw blurRad="228600" dist="50800" dir="5400000" algn="tl" rotWithShape="0">
                <a:srgbClr val="000000">
                  <a:alpha val="549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58" name="Google Shape;458;p64"/>
            <p:cNvSpPr txBox="1"/>
            <p:nvPr/>
          </p:nvSpPr>
          <p:spPr>
            <a:xfrm>
              <a:off x="4735950" y="2504275"/>
              <a:ext cx="1862700" cy="1163400"/>
            </a:xfrm>
            <a:prstGeom prst="rect">
              <a:avLst/>
            </a:prstGeom>
            <a:solidFill>
              <a:srgbClr val="00A880"/>
            </a:solid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2100">
                  <a:solidFill>
                    <a:srgbClr val="FFFFFF"/>
                  </a:solidFill>
                  <a:latin typeface="Roboto"/>
                  <a:ea typeface="Roboto"/>
                  <a:cs typeface="Roboto"/>
                  <a:sym typeface="Roboto"/>
                </a:rPr>
                <a:t>Critically examining and challenging inequitable gender roles, norms, and power dynamics, considering intersectionality</a:t>
              </a:r>
              <a:endParaRPr sz="2100">
                <a:solidFill>
                  <a:srgbClr val="FFFFFF"/>
                </a:solidFill>
                <a:latin typeface="Roboto"/>
                <a:ea typeface="Roboto"/>
                <a:cs typeface="Roboto"/>
                <a:sym typeface="Roboto"/>
              </a:endParaRPr>
            </a:p>
          </p:txBody>
        </p:sp>
      </p:grpSp>
      <p:grpSp>
        <p:nvGrpSpPr>
          <p:cNvPr id="459" name="Google Shape;459;p64"/>
          <p:cNvGrpSpPr/>
          <p:nvPr/>
        </p:nvGrpSpPr>
        <p:grpSpPr>
          <a:xfrm>
            <a:off x="6515983" y="1200797"/>
            <a:ext cx="2598008" cy="2475846"/>
            <a:chOff x="3490737" y="1374053"/>
            <a:chExt cx="1423800" cy="1423800"/>
          </a:xfrm>
        </p:grpSpPr>
        <p:sp>
          <p:nvSpPr>
            <p:cNvPr id="460" name="Google Shape;460;p64"/>
            <p:cNvSpPr/>
            <p:nvPr/>
          </p:nvSpPr>
          <p:spPr>
            <a:xfrm>
              <a:off x="3490737" y="1374053"/>
              <a:ext cx="1423800" cy="1423800"/>
            </a:xfrm>
            <a:prstGeom prst="ellipse">
              <a:avLst/>
            </a:prstGeom>
            <a:solidFill>
              <a:srgbClr val="00A880"/>
            </a:solidFill>
            <a:ln>
              <a:noFill/>
            </a:ln>
            <a:effectLst>
              <a:outerShdw blurRad="228600" dist="50800" dir="5400000" algn="tl" rotWithShape="0">
                <a:srgbClr val="000000">
                  <a:alpha val="549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61" name="Google Shape;461;p64"/>
            <p:cNvSpPr txBox="1"/>
            <p:nvPr/>
          </p:nvSpPr>
          <p:spPr>
            <a:xfrm>
              <a:off x="3718754" y="1613603"/>
              <a:ext cx="967800" cy="944700"/>
            </a:xfrm>
            <a:prstGeom prst="rect">
              <a:avLst/>
            </a:prstGeom>
            <a:solidFill>
              <a:srgbClr val="00A880"/>
            </a:solid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2100">
                  <a:solidFill>
                    <a:srgbClr val="FFFFFF"/>
                  </a:solidFill>
                  <a:latin typeface="Roboto"/>
                  <a:ea typeface="Roboto"/>
                  <a:cs typeface="Roboto"/>
                  <a:sym typeface="Roboto"/>
                </a:rPr>
                <a:t>Recognizing and scaling equitable norms and policies</a:t>
              </a:r>
              <a:endParaRPr sz="2100">
                <a:solidFill>
                  <a:srgbClr val="FFFFFF"/>
                </a:solidFill>
                <a:latin typeface="Roboto"/>
                <a:ea typeface="Roboto"/>
                <a:cs typeface="Roboto"/>
                <a:sym typeface="Roboto"/>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65"/>
          <p:cNvSpPr txBox="1">
            <a:spLocks noGrp="1"/>
          </p:cNvSpPr>
          <p:nvPr>
            <p:ph type="title"/>
          </p:nvPr>
        </p:nvSpPr>
        <p:spPr>
          <a:xfrm>
            <a:off x="644000" y="288575"/>
            <a:ext cx="109131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Gender transformative programming: what it is and what it isn’t</a:t>
            </a:r>
            <a:endParaRPr sz="4400">
              <a:solidFill>
                <a:srgbClr val="ED2891"/>
              </a:solidFill>
              <a:latin typeface="Bebas Neue"/>
              <a:ea typeface="Bebas Neue"/>
              <a:cs typeface="Bebas Neue"/>
              <a:sym typeface="Bebas Neue"/>
            </a:endParaRPr>
          </a:p>
        </p:txBody>
      </p:sp>
      <p:sp>
        <p:nvSpPr>
          <p:cNvPr id="467" name="Google Shape;467;p65"/>
          <p:cNvSpPr/>
          <p:nvPr/>
        </p:nvSpPr>
        <p:spPr>
          <a:xfrm>
            <a:off x="644000" y="3079100"/>
            <a:ext cx="2620074" cy="3622810"/>
          </a:xfrm>
          <a:custGeom>
            <a:avLst/>
            <a:gdLst/>
            <a:ahLst/>
            <a:cxnLst/>
            <a:rect l="l" t="t" r="r" b="b"/>
            <a:pathLst>
              <a:path w="8451850" h="7431405" extrusionOk="0">
                <a:moveTo>
                  <a:pt x="523544" y="0"/>
                </a:move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lnTo>
                  <a:pt x="523544" y="0"/>
                </a:lnTo>
                <a:close/>
              </a:path>
            </a:pathLst>
          </a:custGeom>
          <a:noFill/>
          <a:ln w="29675" cap="flat" cmpd="sng">
            <a:solidFill>
              <a:srgbClr val="ED2891"/>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468" name="Google Shape;468;p65"/>
          <p:cNvSpPr/>
          <p:nvPr/>
        </p:nvSpPr>
        <p:spPr>
          <a:xfrm>
            <a:off x="3618675" y="3116250"/>
            <a:ext cx="2620074" cy="3585653"/>
          </a:xfrm>
          <a:custGeom>
            <a:avLst/>
            <a:gdLst/>
            <a:ahLst/>
            <a:cxnLst/>
            <a:rect l="l" t="t" r="r" b="b"/>
            <a:pathLst>
              <a:path w="8451850" h="7431405" extrusionOk="0">
                <a:moveTo>
                  <a:pt x="7928187" y="0"/>
                </a:moveTo>
                <a:lnTo>
                  <a:pt x="523544" y="0"/>
                </a:ln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close/>
              </a:path>
            </a:pathLst>
          </a:custGeom>
          <a:solidFill>
            <a:srgbClr val="ED2891"/>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469" name="Google Shape;469;p65"/>
          <p:cNvSpPr txBox="1"/>
          <p:nvPr/>
        </p:nvSpPr>
        <p:spPr>
          <a:xfrm>
            <a:off x="6784700" y="2276525"/>
            <a:ext cx="5402700" cy="4170300"/>
          </a:xfrm>
          <a:prstGeom prst="rect">
            <a:avLst/>
          </a:prstGeom>
          <a:noFill/>
          <a:ln>
            <a:noFill/>
          </a:ln>
        </p:spPr>
        <p:txBody>
          <a:bodyPr spcFirstLastPara="1" wrap="square" lIns="91425" tIns="91425" rIns="91425" bIns="91425" anchor="t" anchorCtr="0">
            <a:noAutofit/>
          </a:bodyPr>
          <a:lstStyle/>
          <a:p>
            <a:pPr marL="457200" lvl="0" indent="-361950" algn="l" rtl="0">
              <a:spcBef>
                <a:spcPts val="0"/>
              </a:spcBef>
              <a:spcAft>
                <a:spcPts val="0"/>
              </a:spcAft>
              <a:buClr>
                <a:schemeClr val="dk1"/>
              </a:buClr>
              <a:buSzPts val="2100"/>
              <a:buAutoNum type="arabicPeriod"/>
            </a:pPr>
            <a:r>
              <a:rPr lang="en-US" sz="2100">
                <a:solidFill>
                  <a:schemeClr val="dk1"/>
                </a:solidFill>
                <a:latin typeface="Roboto"/>
                <a:ea typeface="Roboto"/>
                <a:cs typeface="Roboto"/>
                <a:sym typeface="Roboto"/>
              </a:rPr>
              <a:t>Strive to understand and respect the local context</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AutoNum type="arabicPeriod"/>
            </a:pPr>
            <a:r>
              <a:rPr lang="en-US" sz="2100">
                <a:solidFill>
                  <a:schemeClr val="dk1"/>
                </a:solidFill>
                <a:latin typeface="Roboto"/>
                <a:ea typeface="Roboto"/>
                <a:cs typeface="Roboto"/>
                <a:sym typeface="Roboto"/>
              </a:rPr>
              <a:t>Focus on individual change alone</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AutoNum type="arabicPeriod"/>
            </a:pPr>
            <a:r>
              <a:rPr lang="en-US" sz="2100">
                <a:solidFill>
                  <a:schemeClr val="dk1"/>
                </a:solidFill>
                <a:latin typeface="Roboto"/>
                <a:ea typeface="Roboto"/>
                <a:cs typeface="Roboto"/>
                <a:sym typeface="Roboto"/>
              </a:rPr>
              <a:t>Limit to “participation” or “empowerment” without addressing root inequalities</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AutoNum type="arabicPeriod"/>
            </a:pPr>
            <a:r>
              <a:rPr lang="en-US" sz="2100">
                <a:solidFill>
                  <a:schemeClr val="dk1"/>
                </a:solidFill>
                <a:latin typeface="Roboto"/>
                <a:ea typeface="Roboto"/>
                <a:cs typeface="Roboto"/>
                <a:sym typeface="Roboto"/>
              </a:rPr>
              <a:t>Pursue deep structural change</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AutoNum type="arabicPeriod"/>
            </a:pPr>
            <a:r>
              <a:rPr lang="en-US" sz="2100">
                <a:solidFill>
                  <a:schemeClr val="dk1"/>
                </a:solidFill>
                <a:latin typeface="Roboto"/>
                <a:ea typeface="Roboto"/>
                <a:cs typeface="Roboto"/>
                <a:sym typeface="Roboto"/>
              </a:rPr>
              <a:t>Collect disaggregated data without using it</a:t>
            </a:r>
            <a:endParaRPr sz="2100">
              <a:solidFill>
                <a:schemeClr val="dk1"/>
              </a:solidFill>
              <a:latin typeface="Roboto"/>
              <a:ea typeface="Roboto"/>
              <a:cs typeface="Roboto"/>
              <a:sym typeface="Roboto"/>
            </a:endParaRPr>
          </a:p>
          <a:p>
            <a:pPr marL="457200" lvl="0" indent="-361950" algn="l" rtl="0">
              <a:spcBef>
                <a:spcPts val="1000"/>
              </a:spcBef>
              <a:spcAft>
                <a:spcPts val="1000"/>
              </a:spcAft>
              <a:buClr>
                <a:schemeClr val="dk1"/>
              </a:buClr>
              <a:buSzPts val="2100"/>
              <a:buAutoNum type="arabicPeriod"/>
            </a:pPr>
            <a:r>
              <a:rPr lang="en-US" sz="2100">
                <a:solidFill>
                  <a:schemeClr val="dk1"/>
                </a:solidFill>
                <a:latin typeface="Roboto"/>
                <a:ea typeface="Roboto"/>
                <a:cs typeface="Roboto"/>
                <a:sym typeface="Roboto"/>
              </a:rPr>
              <a:t>Intervene at multiple levels</a:t>
            </a:r>
            <a:endParaRPr sz="2100">
              <a:solidFill>
                <a:schemeClr val="dk1"/>
              </a:solidFill>
              <a:latin typeface="Roboto"/>
              <a:ea typeface="Roboto"/>
              <a:cs typeface="Roboto"/>
              <a:sym typeface="Roboto"/>
            </a:endParaRPr>
          </a:p>
        </p:txBody>
      </p:sp>
      <p:sp>
        <p:nvSpPr>
          <p:cNvPr id="470" name="Google Shape;470;p65"/>
          <p:cNvSpPr txBox="1"/>
          <p:nvPr/>
        </p:nvSpPr>
        <p:spPr>
          <a:xfrm>
            <a:off x="644000" y="1852175"/>
            <a:ext cx="2825400" cy="70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A gender transformative approach does </a:t>
            </a:r>
            <a:r>
              <a:rPr lang="en-US" sz="2100" b="1">
                <a:solidFill>
                  <a:schemeClr val="dk1"/>
                </a:solidFill>
                <a:latin typeface="Roboto"/>
                <a:ea typeface="Roboto"/>
                <a:cs typeface="Roboto"/>
                <a:sym typeface="Roboto"/>
              </a:rPr>
              <a:t>NOT…</a:t>
            </a:r>
            <a:endParaRPr sz="2100" b="1">
              <a:solidFill>
                <a:schemeClr val="dk1"/>
              </a:solidFill>
              <a:latin typeface="Roboto"/>
              <a:ea typeface="Roboto"/>
              <a:cs typeface="Roboto"/>
              <a:sym typeface="Roboto"/>
            </a:endParaRPr>
          </a:p>
        </p:txBody>
      </p:sp>
      <p:sp>
        <p:nvSpPr>
          <p:cNvPr id="471" name="Google Shape;471;p65"/>
          <p:cNvSpPr txBox="1"/>
          <p:nvPr/>
        </p:nvSpPr>
        <p:spPr>
          <a:xfrm>
            <a:off x="3618675" y="1852175"/>
            <a:ext cx="2964900" cy="35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A gender transformative approach</a:t>
            </a:r>
            <a:r>
              <a:rPr lang="en-US" sz="2100" b="1">
                <a:solidFill>
                  <a:schemeClr val="dk1"/>
                </a:solidFill>
                <a:latin typeface="Roboto"/>
                <a:ea typeface="Roboto"/>
                <a:cs typeface="Roboto"/>
                <a:sym typeface="Roboto"/>
              </a:rPr>
              <a:t> DOES…</a:t>
            </a:r>
            <a:endParaRPr sz="2100" b="1">
              <a:solidFill>
                <a:schemeClr val="dk1"/>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66"/>
          <p:cNvSpPr txBox="1">
            <a:spLocks noGrp="1"/>
          </p:cNvSpPr>
          <p:nvPr>
            <p:ph type="title"/>
          </p:nvPr>
        </p:nvSpPr>
        <p:spPr>
          <a:xfrm>
            <a:off x="644000" y="288575"/>
            <a:ext cx="109131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Gender transformative programming: what it is and what it isn’t</a:t>
            </a:r>
            <a:endParaRPr sz="4400">
              <a:solidFill>
                <a:srgbClr val="ED2891"/>
              </a:solidFill>
              <a:latin typeface="Bebas Neue"/>
              <a:ea typeface="Bebas Neue"/>
              <a:cs typeface="Bebas Neue"/>
              <a:sym typeface="Bebas Neue"/>
            </a:endParaRPr>
          </a:p>
        </p:txBody>
      </p:sp>
      <p:sp>
        <p:nvSpPr>
          <p:cNvPr id="477" name="Google Shape;477;p66"/>
          <p:cNvSpPr/>
          <p:nvPr/>
        </p:nvSpPr>
        <p:spPr>
          <a:xfrm>
            <a:off x="644000" y="2774301"/>
            <a:ext cx="5134499" cy="3622810"/>
          </a:xfrm>
          <a:custGeom>
            <a:avLst/>
            <a:gdLst/>
            <a:ahLst/>
            <a:cxnLst/>
            <a:rect l="l" t="t" r="r" b="b"/>
            <a:pathLst>
              <a:path w="8451850" h="7431405" extrusionOk="0">
                <a:moveTo>
                  <a:pt x="523544" y="0"/>
                </a:move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lnTo>
                  <a:pt x="523544" y="0"/>
                </a:lnTo>
                <a:close/>
              </a:path>
            </a:pathLst>
          </a:custGeom>
          <a:noFill/>
          <a:ln w="29675" cap="flat" cmpd="sng">
            <a:solidFill>
              <a:srgbClr val="ED2891"/>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478" name="Google Shape;478;p66"/>
          <p:cNvSpPr/>
          <p:nvPr/>
        </p:nvSpPr>
        <p:spPr>
          <a:xfrm>
            <a:off x="6422500" y="2774301"/>
            <a:ext cx="5134499" cy="3585653"/>
          </a:xfrm>
          <a:custGeom>
            <a:avLst/>
            <a:gdLst/>
            <a:ahLst/>
            <a:cxnLst/>
            <a:rect l="l" t="t" r="r" b="b"/>
            <a:pathLst>
              <a:path w="8451850" h="7431405" extrusionOk="0">
                <a:moveTo>
                  <a:pt x="7928187" y="0"/>
                </a:moveTo>
                <a:lnTo>
                  <a:pt x="523544" y="0"/>
                </a:lnTo>
                <a:lnTo>
                  <a:pt x="475891" y="2139"/>
                </a:lnTo>
                <a:lnTo>
                  <a:pt x="429437" y="8435"/>
                </a:lnTo>
                <a:lnTo>
                  <a:pt x="384366" y="18701"/>
                </a:lnTo>
                <a:lnTo>
                  <a:pt x="340863" y="32754"/>
                </a:lnTo>
                <a:lnTo>
                  <a:pt x="299114" y="50408"/>
                </a:lnTo>
                <a:lnTo>
                  <a:pt x="259302" y="71479"/>
                </a:lnTo>
                <a:lnTo>
                  <a:pt x="221613" y="95782"/>
                </a:lnTo>
                <a:lnTo>
                  <a:pt x="186232" y="123131"/>
                </a:lnTo>
                <a:lnTo>
                  <a:pt x="153343" y="153343"/>
                </a:lnTo>
                <a:lnTo>
                  <a:pt x="123131" y="186232"/>
                </a:lnTo>
                <a:lnTo>
                  <a:pt x="95782" y="221613"/>
                </a:lnTo>
                <a:lnTo>
                  <a:pt x="71479" y="259302"/>
                </a:lnTo>
                <a:lnTo>
                  <a:pt x="50408" y="299114"/>
                </a:lnTo>
                <a:lnTo>
                  <a:pt x="32754" y="340863"/>
                </a:lnTo>
                <a:lnTo>
                  <a:pt x="18701" y="384366"/>
                </a:lnTo>
                <a:lnTo>
                  <a:pt x="8435" y="429437"/>
                </a:lnTo>
                <a:lnTo>
                  <a:pt x="2139" y="475891"/>
                </a:lnTo>
                <a:lnTo>
                  <a:pt x="0" y="523544"/>
                </a:lnTo>
                <a:lnTo>
                  <a:pt x="0" y="6907276"/>
                </a:lnTo>
                <a:lnTo>
                  <a:pt x="2139" y="6954930"/>
                </a:lnTo>
                <a:lnTo>
                  <a:pt x="8435" y="7001386"/>
                </a:lnTo>
                <a:lnTo>
                  <a:pt x="18701" y="7046458"/>
                </a:lnTo>
                <a:lnTo>
                  <a:pt x="32754" y="7089961"/>
                </a:lnTo>
                <a:lnTo>
                  <a:pt x="50408" y="7131711"/>
                </a:lnTo>
                <a:lnTo>
                  <a:pt x="71479" y="7171522"/>
                </a:lnTo>
                <a:lnTo>
                  <a:pt x="95782" y="7209211"/>
                </a:lnTo>
                <a:lnTo>
                  <a:pt x="123131" y="7244592"/>
                </a:lnTo>
                <a:lnTo>
                  <a:pt x="153343" y="7277481"/>
                </a:lnTo>
                <a:lnTo>
                  <a:pt x="186232" y="7307692"/>
                </a:lnTo>
                <a:lnTo>
                  <a:pt x="221613" y="7335041"/>
                </a:lnTo>
                <a:lnTo>
                  <a:pt x="259302" y="7359343"/>
                </a:lnTo>
                <a:lnTo>
                  <a:pt x="299114" y="7380413"/>
                </a:lnTo>
                <a:lnTo>
                  <a:pt x="340863" y="7398067"/>
                </a:lnTo>
                <a:lnTo>
                  <a:pt x="384366" y="7412119"/>
                </a:lnTo>
                <a:lnTo>
                  <a:pt x="429437" y="7422386"/>
                </a:lnTo>
                <a:lnTo>
                  <a:pt x="475891" y="7428681"/>
                </a:lnTo>
                <a:lnTo>
                  <a:pt x="523544" y="7430820"/>
                </a:lnTo>
                <a:lnTo>
                  <a:pt x="7928187" y="7430820"/>
                </a:lnTo>
                <a:lnTo>
                  <a:pt x="7975842" y="7428681"/>
                </a:lnTo>
                <a:lnTo>
                  <a:pt x="8022297" y="7422386"/>
                </a:lnTo>
                <a:lnTo>
                  <a:pt x="8067369" y="7412119"/>
                </a:lnTo>
                <a:lnTo>
                  <a:pt x="8110872" y="7398067"/>
                </a:lnTo>
                <a:lnTo>
                  <a:pt x="8152622" y="7380413"/>
                </a:lnTo>
                <a:lnTo>
                  <a:pt x="8192434" y="7359343"/>
                </a:lnTo>
                <a:lnTo>
                  <a:pt x="8230123" y="7335041"/>
                </a:lnTo>
                <a:lnTo>
                  <a:pt x="8265504" y="7307692"/>
                </a:lnTo>
                <a:lnTo>
                  <a:pt x="8298392" y="7277481"/>
                </a:lnTo>
                <a:lnTo>
                  <a:pt x="8328603" y="7244592"/>
                </a:lnTo>
                <a:lnTo>
                  <a:pt x="8355952" y="7209211"/>
                </a:lnTo>
                <a:lnTo>
                  <a:pt x="8380254" y="7171522"/>
                </a:lnTo>
                <a:lnTo>
                  <a:pt x="8401325" y="7131711"/>
                </a:lnTo>
                <a:lnTo>
                  <a:pt x="8418978" y="7089961"/>
                </a:lnTo>
                <a:lnTo>
                  <a:pt x="8433031" y="7046458"/>
                </a:lnTo>
                <a:lnTo>
                  <a:pt x="8443297" y="7001386"/>
                </a:lnTo>
                <a:lnTo>
                  <a:pt x="8449592" y="6954930"/>
                </a:lnTo>
                <a:lnTo>
                  <a:pt x="8451732" y="6907276"/>
                </a:lnTo>
                <a:lnTo>
                  <a:pt x="8451732" y="523544"/>
                </a:lnTo>
                <a:lnTo>
                  <a:pt x="8449592" y="475891"/>
                </a:lnTo>
                <a:lnTo>
                  <a:pt x="8443297" y="429437"/>
                </a:lnTo>
                <a:lnTo>
                  <a:pt x="8433031" y="384366"/>
                </a:lnTo>
                <a:lnTo>
                  <a:pt x="8418978" y="340863"/>
                </a:lnTo>
                <a:lnTo>
                  <a:pt x="8401325" y="299114"/>
                </a:lnTo>
                <a:lnTo>
                  <a:pt x="8380254" y="259302"/>
                </a:lnTo>
                <a:lnTo>
                  <a:pt x="8355952" y="221613"/>
                </a:lnTo>
                <a:lnTo>
                  <a:pt x="8328603" y="186232"/>
                </a:lnTo>
                <a:lnTo>
                  <a:pt x="8298392" y="153343"/>
                </a:lnTo>
                <a:lnTo>
                  <a:pt x="8265504" y="123131"/>
                </a:lnTo>
                <a:lnTo>
                  <a:pt x="8230123" y="95782"/>
                </a:lnTo>
                <a:lnTo>
                  <a:pt x="8192434" y="71479"/>
                </a:lnTo>
                <a:lnTo>
                  <a:pt x="8152622" y="50408"/>
                </a:lnTo>
                <a:lnTo>
                  <a:pt x="8110872" y="32754"/>
                </a:lnTo>
                <a:lnTo>
                  <a:pt x="8067369" y="18701"/>
                </a:lnTo>
                <a:lnTo>
                  <a:pt x="8022297" y="8435"/>
                </a:lnTo>
                <a:lnTo>
                  <a:pt x="7975842" y="2139"/>
                </a:lnTo>
                <a:lnTo>
                  <a:pt x="7928187" y="0"/>
                </a:lnTo>
                <a:close/>
              </a:path>
            </a:pathLst>
          </a:custGeom>
          <a:solidFill>
            <a:srgbClr val="ED2891"/>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479" name="Google Shape;479;p66"/>
          <p:cNvSpPr txBox="1"/>
          <p:nvPr/>
        </p:nvSpPr>
        <p:spPr>
          <a:xfrm>
            <a:off x="830675" y="2816750"/>
            <a:ext cx="4696200" cy="3584100"/>
          </a:xfrm>
          <a:prstGeom prst="rect">
            <a:avLst/>
          </a:prstGeom>
          <a:noFill/>
          <a:ln>
            <a:noFill/>
          </a:ln>
        </p:spPr>
        <p:txBody>
          <a:bodyPr spcFirstLastPara="1" wrap="square" lIns="91425" tIns="91425" rIns="91425" bIns="91425" anchor="t" anchorCtr="0">
            <a:noAutofit/>
          </a:bodyPr>
          <a:lstStyle/>
          <a:p>
            <a:pPr marL="457200" lvl="0" indent="-361950" algn="l" rtl="0">
              <a:spcBef>
                <a:spcPts val="0"/>
              </a:spcBef>
              <a:spcAft>
                <a:spcPts val="0"/>
              </a:spcAft>
              <a:buClr>
                <a:schemeClr val="dk1"/>
              </a:buClr>
              <a:buSzPts val="2100"/>
              <a:buChar char="●"/>
            </a:pPr>
            <a:r>
              <a:rPr lang="en-US" sz="2100">
                <a:solidFill>
                  <a:schemeClr val="dk1"/>
                </a:solidFill>
                <a:latin typeface="Roboto"/>
                <a:ea typeface="Roboto"/>
                <a:cs typeface="Roboto"/>
                <a:sym typeface="Roboto"/>
              </a:rPr>
              <a:t>Limit to “participation” or “empowerment” without addressing root inequalities.</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Char char="●"/>
            </a:pPr>
            <a:r>
              <a:rPr lang="en-US" sz="2100">
                <a:solidFill>
                  <a:schemeClr val="dk1"/>
                </a:solidFill>
                <a:latin typeface="Roboto"/>
                <a:ea typeface="Roboto"/>
                <a:cs typeface="Roboto"/>
                <a:sym typeface="Roboto"/>
              </a:rPr>
              <a:t>Assume uniformity </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Char char="●"/>
            </a:pPr>
            <a:r>
              <a:rPr lang="en-US" sz="2100">
                <a:solidFill>
                  <a:schemeClr val="dk1"/>
                </a:solidFill>
                <a:latin typeface="Roboto"/>
                <a:ea typeface="Roboto"/>
                <a:cs typeface="Roboto"/>
                <a:sym typeface="Roboto"/>
              </a:rPr>
              <a:t>Focus on individual change alone</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Char char="●"/>
            </a:pPr>
            <a:r>
              <a:rPr lang="en-US" sz="2100">
                <a:solidFill>
                  <a:schemeClr val="dk1"/>
                </a:solidFill>
                <a:latin typeface="Roboto"/>
                <a:ea typeface="Roboto"/>
                <a:cs typeface="Roboto"/>
                <a:sym typeface="Roboto"/>
              </a:rPr>
              <a:t>Rely solely on aggregated data</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Char char="●"/>
            </a:pPr>
            <a:r>
              <a:rPr lang="en-US" sz="2100">
                <a:solidFill>
                  <a:schemeClr val="dk1"/>
                </a:solidFill>
                <a:latin typeface="Roboto"/>
                <a:ea typeface="Roboto"/>
                <a:cs typeface="Roboto"/>
                <a:sym typeface="Roboto"/>
              </a:rPr>
              <a:t>Gather disaggregated data without using it</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Char char="●"/>
            </a:pPr>
            <a:r>
              <a:rPr lang="en-US" sz="2100">
                <a:solidFill>
                  <a:schemeClr val="dk1"/>
                </a:solidFill>
                <a:latin typeface="Roboto"/>
                <a:ea typeface="Roboto"/>
                <a:cs typeface="Roboto"/>
                <a:sym typeface="Roboto"/>
              </a:rPr>
              <a:t>Limit gender work to gender specialists</a:t>
            </a:r>
            <a:endParaRPr sz="2100">
              <a:solidFill>
                <a:schemeClr val="dk1"/>
              </a:solidFill>
              <a:latin typeface="Roboto"/>
              <a:ea typeface="Roboto"/>
              <a:cs typeface="Roboto"/>
              <a:sym typeface="Roboto"/>
            </a:endParaRPr>
          </a:p>
        </p:txBody>
      </p:sp>
      <p:sp>
        <p:nvSpPr>
          <p:cNvPr id="480" name="Google Shape;480;p66"/>
          <p:cNvSpPr txBox="1"/>
          <p:nvPr/>
        </p:nvSpPr>
        <p:spPr>
          <a:xfrm>
            <a:off x="644000" y="1852178"/>
            <a:ext cx="5623500" cy="70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A gender transformative approach does </a:t>
            </a:r>
            <a:r>
              <a:rPr lang="en-US" sz="2100" b="1">
                <a:solidFill>
                  <a:schemeClr val="dk1"/>
                </a:solidFill>
                <a:latin typeface="Roboto"/>
                <a:ea typeface="Roboto"/>
                <a:cs typeface="Roboto"/>
                <a:sym typeface="Roboto"/>
              </a:rPr>
              <a:t>NOT…</a:t>
            </a:r>
            <a:endParaRPr sz="2100" b="1">
              <a:solidFill>
                <a:schemeClr val="dk1"/>
              </a:solidFill>
              <a:latin typeface="Roboto"/>
              <a:ea typeface="Roboto"/>
              <a:cs typeface="Roboto"/>
              <a:sym typeface="Roboto"/>
            </a:endParaRPr>
          </a:p>
        </p:txBody>
      </p:sp>
      <p:sp>
        <p:nvSpPr>
          <p:cNvPr id="481" name="Google Shape;481;p66"/>
          <p:cNvSpPr txBox="1"/>
          <p:nvPr/>
        </p:nvSpPr>
        <p:spPr>
          <a:xfrm>
            <a:off x="6458675" y="1852178"/>
            <a:ext cx="4507800" cy="35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A gender transformative approach</a:t>
            </a:r>
            <a:r>
              <a:rPr lang="en-US" sz="2100" b="1">
                <a:solidFill>
                  <a:schemeClr val="dk1"/>
                </a:solidFill>
                <a:latin typeface="Roboto"/>
                <a:ea typeface="Roboto"/>
                <a:cs typeface="Roboto"/>
                <a:sym typeface="Roboto"/>
              </a:rPr>
              <a:t> DOES…</a:t>
            </a:r>
            <a:endParaRPr sz="2100" b="1">
              <a:solidFill>
                <a:schemeClr val="dk1"/>
              </a:solidFill>
              <a:latin typeface="Roboto"/>
              <a:ea typeface="Roboto"/>
              <a:cs typeface="Roboto"/>
              <a:sym typeface="Roboto"/>
            </a:endParaRPr>
          </a:p>
        </p:txBody>
      </p:sp>
      <p:sp>
        <p:nvSpPr>
          <p:cNvPr id="482" name="Google Shape;482;p66"/>
          <p:cNvSpPr txBox="1"/>
          <p:nvPr/>
        </p:nvSpPr>
        <p:spPr>
          <a:xfrm>
            <a:off x="6611075" y="3143250"/>
            <a:ext cx="4696200" cy="2781300"/>
          </a:xfrm>
          <a:prstGeom prst="rect">
            <a:avLst/>
          </a:prstGeom>
          <a:noFill/>
          <a:ln>
            <a:noFill/>
          </a:ln>
        </p:spPr>
        <p:txBody>
          <a:bodyPr spcFirstLastPara="1" wrap="square" lIns="91425" tIns="91425" rIns="91425" bIns="91425" anchor="t" anchorCtr="0">
            <a:normAutofit/>
          </a:bodyPr>
          <a:lstStyle/>
          <a:p>
            <a:pPr marL="457200" lvl="0" indent="-361950" algn="l" rtl="0">
              <a:spcBef>
                <a:spcPts val="0"/>
              </a:spcBef>
              <a:spcAft>
                <a:spcPts val="0"/>
              </a:spcAft>
              <a:buClr>
                <a:srgbClr val="FFFFFF"/>
              </a:buClr>
              <a:buSzPts val="2100"/>
              <a:buChar char="●"/>
            </a:pPr>
            <a:r>
              <a:rPr lang="en-US" sz="2100">
                <a:solidFill>
                  <a:srgbClr val="FFFFFF"/>
                </a:solidFill>
                <a:latin typeface="Roboto"/>
                <a:ea typeface="Roboto"/>
                <a:cs typeface="Roboto"/>
                <a:sym typeface="Roboto"/>
              </a:rPr>
              <a:t>Pursue deep structural change </a:t>
            </a:r>
            <a:endParaRPr sz="2100">
              <a:solidFill>
                <a:srgbClr val="FFFFFF"/>
              </a:solidFill>
              <a:latin typeface="Roboto"/>
              <a:ea typeface="Roboto"/>
              <a:cs typeface="Roboto"/>
              <a:sym typeface="Roboto"/>
            </a:endParaRPr>
          </a:p>
          <a:p>
            <a:pPr marL="457200" lvl="0" indent="-361950" algn="l" rtl="0">
              <a:spcBef>
                <a:spcPts val="0"/>
              </a:spcBef>
              <a:spcAft>
                <a:spcPts val="0"/>
              </a:spcAft>
              <a:buClr>
                <a:srgbClr val="FFFFFF"/>
              </a:buClr>
              <a:buSzPts val="2100"/>
              <a:buChar char="●"/>
            </a:pPr>
            <a:r>
              <a:rPr lang="en-US" sz="2100">
                <a:solidFill>
                  <a:srgbClr val="FFFFFF"/>
                </a:solidFill>
                <a:latin typeface="Roboto"/>
                <a:ea typeface="Roboto"/>
                <a:cs typeface="Roboto"/>
                <a:sym typeface="Roboto"/>
              </a:rPr>
              <a:t>Strive to understand and respect the local context </a:t>
            </a:r>
            <a:endParaRPr sz="2100">
              <a:solidFill>
                <a:srgbClr val="FFFFFF"/>
              </a:solidFill>
              <a:latin typeface="Roboto"/>
              <a:ea typeface="Roboto"/>
              <a:cs typeface="Roboto"/>
              <a:sym typeface="Roboto"/>
            </a:endParaRPr>
          </a:p>
          <a:p>
            <a:pPr marL="457200" lvl="0" indent="-361950" algn="l" rtl="0">
              <a:spcBef>
                <a:spcPts val="0"/>
              </a:spcBef>
              <a:spcAft>
                <a:spcPts val="0"/>
              </a:spcAft>
              <a:buClr>
                <a:srgbClr val="FFFFFF"/>
              </a:buClr>
              <a:buSzPts val="2100"/>
              <a:buChar char="●"/>
            </a:pPr>
            <a:r>
              <a:rPr lang="en-US" sz="2100">
                <a:solidFill>
                  <a:srgbClr val="FFFFFF"/>
                </a:solidFill>
                <a:latin typeface="Roboto"/>
                <a:ea typeface="Roboto"/>
                <a:cs typeface="Roboto"/>
                <a:sym typeface="Roboto"/>
              </a:rPr>
              <a:t>Intervene at multiple levels</a:t>
            </a:r>
            <a:endParaRPr sz="2100">
              <a:solidFill>
                <a:srgbClr val="FFFFFF"/>
              </a:solidFill>
              <a:latin typeface="Roboto"/>
              <a:ea typeface="Roboto"/>
              <a:cs typeface="Roboto"/>
              <a:sym typeface="Roboto"/>
            </a:endParaRPr>
          </a:p>
          <a:p>
            <a:pPr marL="457200" lvl="0" indent="-361950" algn="l" rtl="0">
              <a:spcBef>
                <a:spcPts val="0"/>
              </a:spcBef>
              <a:spcAft>
                <a:spcPts val="0"/>
              </a:spcAft>
              <a:buClr>
                <a:srgbClr val="FFFFFF"/>
              </a:buClr>
              <a:buSzPts val="2100"/>
              <a:buChar char="●"/>
            </a:pPr>
            <a:r>
              <a:rPr lang="en-US" sz="2100">
                <a:solidFill>
                  <a:srgbClr val="FFFFFF"/>
                </a:solidFill>
                <a:latin typeface="Roboto"/>
                <a:ea typeface="Roboto"/>
                <a:cs typeface="Roboto"/>
                <a:sym typeface="Roboto"/>
              </a:rPr>
              <a:t>Use a Theory of Change </a:t>
            </a:r>
            <a:endParaRPr sz="2100">
              <a:solidFill>
                <a:srgbClr val="FFFFFF"/>
              </a:solidFill>
              <a:latin typeface="Roboto"/>
              <a:ea typeface="Roboto"/>
              <a:cs typeface="Roboto"/>
              <a:sym typeface="Roboto"/>
            </a:endParaRPr>
          </a:p>
          <a:p>
            <a:pPr marL="457200" lvl="0" indent="-361950" algn="l" rtl="0">
              <a:spcBef>
                <a:spcPts val="0"/>
              </a:spcBef>
              <a:spcAft>
                <a:spcPts val="0"/>
              </a:spcAft>
              <a:buClr>
                <a:srgbClr val="FFFFFF"/>
              </a:buClr>
              <a:buSzPts val="2100"/>
              <a:buChar char="●"/>
            </a:pPr>
            <a:r>
              <a:rPr lang="en-US" sz="2100">
                <a:solidFill>
                  <a:srgbClr val="FFFFFF"/>
                </a:solidFill>
                <a:latin typeface="Roboto"/>
                <a:ea typeface="Roboto"/>
                <a:cs typeface="Roboto"/>
                <a:sym typeface="Roboto"/>
              </a:rPr>
              <a:t>Align transformative actions with transformative measurement</a:t>
            </a:r>
            <a:endParaRPr sz="2100">
              <a:solidFill>
                <a:srgbClr val="FFFFFF"/>
              </a:solidFill>
              <a:latin typeface="Roboto"/>
              <a:ea typeface="Roboto"/>
              <a:cs typeface="Roboto"/>
              <a:sym typeface="Roboto"/>
            </a:endParaRPr>
          </a:p>
          <a:p>
            <a:pPr marL="457200" lvl="0" indent="-361950" algn="l" rtl="0">
              <a:spcBef>
                <a:spcPts val="0"/>
              </a:spcBef>
              <a:spcAft>
                <a:spcPts val="0"/>
              </a:spcAft>
              <a:buClr>
                <a:srgbClr val="FFFFFF"/>
              </a:buClr>
              <a:buSzPts val="2100"/>
              <a:buChar char="●"/>
            </a:pPr>
            <a:r>
              <a:rPr lang="en-US" sz="2100">
                <a:solidFill>
                  <a:srgbClr val="FFFFFF"/>
                </a:solidFill>
                <a:latin typeface="Roboto"/>
                <a:ea typeface="Roboto"/>
                <a:cs typeface="Roboto"/>
                <a:sym typeface="Roboto"/>
              </a:rPr>
              <a:t>Foster accountability </a:t>
            </a:r>
            <a:endParaRPr sz="2100">
              <a:solidFill>
                <a:srgbClr val="FFFFFF"/>
              </a:solidFill>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7"/>
          <p:cNvSpPr txBox="1">
            <a:spLocks noGrp="1"/>
          </p:cNvSpPr>
          <p:nvPr>
            <p:ph type="title"/>
          </p:nvPr>
        </p:nvSpPr>
        <p:spPr>
          <a:xfrm>
            <a:off x="3113025" y="2541103"/>
            <a:ext cx="4861500" cy="1870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3. Gender integration in practice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68"/>
          <p:cNvSpPr/>
          <p:nvPr/>
        </p:nvSpPr>
        <p:spPr>
          <a:xfrm>
            <a:off x="-778975" y="5554199"/>
            <a:ext cx="6639000" cy="1080600"/>
          </a:xfrm>
          <a:prstGeom prst="roundRect">
            <a:avLst>
              <a:gd name="adj" fmla="val 50000"/>
            </a:avLst>
          </a:prstGeom>
          <a:solidFill>
            <a:srgbClr val="FFFFFF"/>
          </a:solidFill>
          <a:ln w="38100" cap="flat" cmpd="sng">
            <a:solidFill>
              <a:srgbClr val="345EAB"/>
            </a:solidFill>
            <a:prstDash val="solid"/>
            <a:round/>
            <a:headEnd type="none" w="sm" len="sm"/>
            <a:tailEnd type="none" w="sm" len="sm"/>
          </a:ln>
        </p:spPr>
        <p:txBody>
          <a:bodyPr spcFirstLastPara="1" wrap="square" lIns="91425" tIns="91425" rIns="91425" bIns="91425" anchor="ctr" anchorCtr="0">
            <a:noAutofit/>
          </a:bodyPr>
          <a:lstStyle/>
          <a:p>
            <a:pPr marL="1028700" lvl="0" indent="0" algn="l" rtl="0">
              <a:lnSpc>
                <a:spcPct val="115000"/>
              </a:lnSpc>
              <a:spcBef>
                <a:spcPts val="1200"/>
              </a:spcBef>
              <a:spcAft>
                <a:spcPts val="1200"/>
              </a:spcAft>
              <a:buNone/>
            </a:pPr>
            <a:r>
              <a:rPr lang="en-US" sz="2100">
                <a:solidFill>
                  <a:schemeClr val="dk1"/>
                </a:solidFill>
                <a:latin typeface="Roboto"/>
                <a:ea typeface="Roboto"/>
                <a:cs typeface="Roboto"/>
                <a:sym typeface="Roboto"/>
              </a:rPr>
              <a:t>Power dynamics between people of different genders, ages, etc.</a:t>
            </a:r>
            <a:endParaRPr sz="2100">
              <a:solidFill>
                <a:schemeClr val="dk1"/>
              </a:solidFill>
              <a:latin typeface="Roboto"/>
              <a:ea typeface="Roboto"/>
              <a:cs typeface="Roboto"/>
              <a:sym typeface="Roboto"/>
            </a:endParaRPr>
          </a:p>
        </p:txBody>
      </p:sp>
      <p:sp>
        <p:nvSpPr>
          <p:cNvPr id="494" name="Google Shape;494;p68"/>
          <p:cNvSpPr txBox="1">
            <a:spLocks noGrp="1"/>
          </p:cNvSpPr>
          <p:nvPr>
            <p:ph type="title"/>
          </p:nvPr>
        </p:nvSpPr>
        <p:spPr>
          <a:xfrm>
            <a:off x="415600" y="3647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345EAB"/>
                </a:solidFill>
                <a:latin typeface="Bebas Neue"/>
                <a:ea typeface="Bebas Neue"/>
                <a:cs typeface="Bebas Neue"/>
                <a:sym typeface="Bebas Neue"/>
              </a:rPr>
              <a:t>Conducting Gender Analysis</a:t>
            </a:r>
            <a:endParaRPr sz="4400">
              <a:solidFill>
                <a:srgbClr val="345EAB"/>
              </a:solidFill>
              <a:latin typeface="Bebas Neue"/>
              <a:ea typeface="Bebas Neue"/>
              <a:cs typeface="Bebas Neue"/>
              <a:sym typeface="Bebas Neue"/>
            </a:endParaRPr>
          </a:p>
        </p:txBody>
      </p:sp>
      <p:sp>
        <p:nvSpPr>
          <p:cNvPr id="495" name="Google Shape;495;p68"/>
          <p:cNvSpPr txBox="1">
            <a:spLocks noGrp="1"/>
          </p:cNvSpPr>
          <p:nvPr>
            <p:ph type="body" idx="1"/>
          </p:nvPr>
        </p:nvSpPr>
        <p:spPr>
          <a:xfrm>
            <a:off x="430775" y="1096600"/>
            <a:ext cx="11360700" cy="1080600"/>
          </a:xfrm>
          <a:prstGeom prst="rect">
            <a:avLst/>
          </a:prstGeom>
        </p:spPr>
        <p:txBody>
          <a:bodyPr spcFirstLastPara="1" wrap="square" lIns="0" tIns="0" rIns="0" bIns="0" anchor="t" anchorCtr="0">
            <a:noAutofit/>
          </a:bodyPr>
          <a:lstStyle/>
          <a:p>
            <a:pPr marL="0" lvl="0" indent="0" algn="l" rtl="0">
              <a:spcBef>
                <a:spcPts val="0"/>
              </a:spcBef>
              <a:spcAft>
                <a:spcPts val="1000"/>
              </a:spcAft>
              <a:buNone/>
            </a:pPr>
            <a:r>
              <a:rPr lang="en-US" sz="2100">
                <a:solidFill>
                  <a:schemeClr val="dk1"/>
                </a:solidFill>
                <a:latin typeface="Roboto"/>
                <a:ea typeface="Roboto"/>
                <a:cs typeface="Roboto"/>
                <a:sym typeface="Roboto"/>
              </a:rPr>
              <a:t>Gender analysis helps us to determine the following: What are the key gender barriers that impact achievement of program objectives? What are the opportunities to address those gender barriers and promote gender equality? These can be explored through:</a:t>
            </a:r>
            <a:endParaRPr sz="2100">
              <a:solidFill>
                <a:schemeClr val="dk1"/>
              </a:solidFill>
              <a:latin typeface="Roboto"/>
              <a:ea typeface="Roboto"/>
              <a:cs typeface="Roboto"/>
              <a:sym typeface="Roboto"/>
            </a:endParaRPr>
          </a:p>
        </p:txBody>
      </p:sp>
      <p:sp>
        <p:nvSpPr>
          <p:cNvPr id="496" name="Google Shape;496;p68"/>
          <p:cNvSpPr/>
          <p:nvPr/>
        </p:nvSpPr>
        <p:spPr>
          <a:xfrm>
            <a:off x="-735625" y="2353388"/>
            <a:ext cx="6552300" cy="1080600"/>
          </a:xfrm>
          <a:prstGeom prst="roundRect">
            <a:avLst>
              <a:gd name="adj" fmla="val 50000"/>
            </a:avLst>
          </a:prstGeom>
          <a:noFill/>
          <a:ln w="38100"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1028700" lvl="0" indent="0" algn="l" rtl="0">
              <a:lnSpc>
                <a:spcPct val="115000"/>
              </a:lnSpc>
              <a:spcBef>
                <a:spcPts val="1200"/>
              </a:spcBef>
              <a:spcAft>
                <a:spcPts val="1200"/>
              </a:spcAft>
              <a:buNone/>
            </a:pPr>
            <a:r>
              <a:rPr lang="en-US" sz="2100">
                <a:solidFill>
                  <a:schemeClr val="dk1"/>
                </a:solidFill>
                <a:latin typeface="Roboto"/>
                <a:ea typeface="Roboto"/>
                <a:cs typeface="Roboto"/>
                <a:sym typeface="Roboto"/>
              </a:rPr>
              <a:t>Different roles and responsibilities assigned to women, men, girls and boys</a:t>
            </a:r>
            <a:endParaRPr sz="2100">
              <a:solidFill>
                <a:schemeClr val="dk1"/>
              </a:solidFill>
              <a:latin typeface="Roboto"/>
              <a:ea typeface="Roboto"/>
              <a:cs typeface="Roboto"/>
              <a:sym typeface="Roboto"/>
            </a:endParaRPr>
          </a:p>
        </p:txBody>
      </p:sp>
      <p:sp>
        <p:nvSpPr>
          <p:cNvPr id="497" name="Google Shape;497;p68"/>
          <p:cNvSpPr/>
          <p:nvPr/>
        </p:nvSpPr>
        <p:spPr>
          <a:xfrm>
            <a:off x="-778975" y="3927274"/>
            <a:ext cx="6639000" cy="1080600"/>
          </a:xfrm>
          <a:prstGeom prst="roundRect">
            <a:avLst>
              <a:gd name="adj" fmla="val 50000"/>
            </a:avLst>
          </a:prstGeom>
          <a:solidFill>
            <a:srgbClr val="FFFFFF"/>
          </a:solidFill>
          <a:ln w="38100" cap="flat" cmpd="sng">
            <a:solidFill>
              <a:srgbClr val="00A880"/>
            </a:solidFill>
            <a:prstDash val="solid"/>
            <a:round/>
            <a:headEnd type="none" w="sm" len="sm"/>
            <a:tailEnd type="none" w="sm" len="sm"/>
          </a:ln>
        </p:spPr>
        <p:txBody>
          <a:bodyPr spcFirstLastPara="1" wrap="square" lIns="91425" tIns="91425" rIns="91425" bIns="91425" anchor="ctr" anchorCtr="0">
            <a:noAutofit/>
          </a:bodyPr>
          <a:lstStyle/>
          <a:p>
            <a:pPr marL="1028700" lvl="0" indent="0" algn="l" rtl="0">
              <a:lnSpc>
                <a:spcPct val="115000"/>
              </a:lnSpc>
              <a:spcBef>
                <a:spcPts val="1200"/>
              </a:spcBef>
              <a:spcAft>
                <a:spcPts val="1200"/>
              </a:spcAft>
              <a:buNone/>
            </a:pPr>
            <a:r>
              <a:rPr lang="en-US" sz="2100">
                <a:solidFill>
                  <a:schemeClr val="dk1"/>
                </a:solidFill>
                <a:latin typeface="Roboto"/>
                <a:ea typeface="Roboto"/>
                <a:cs typeface="Roboto"/>
                <a:sym typeface="Roboto"/>
              </a:rPr>
              <a:t>Decision-making patterns in the household</a:t>
            </a:r>
            <a:endParaRPr sz="2100">
              <a:solidFill>
                <a:schemeClr val="dk1"/>
              </a:solidFill>
              <a:latin typeface="Roboto"/>
              <a:ea typeface="Roboto"/>
              <a:cs typeface="Roboto"/>
              <a:sym typeface="Roboto"/>
            </a:endParaRPr>
          </a:p>
        </p:txBody>
      </p:sp>
      <p:sp>
        <p:nvSpPr>
          <p:cNvPr id="498" name="Google Shape;498;p68"/>
          <p:cNvSpPr/>
          <p:nvPr/>
        </p:nvSpPr>
        <p:spPr>
          <a:xfrm>
            <a:off x="5860015" y="3072441"/>
            <a:ext cx="7138500" cy="1080600"/>
          </a:xfrm>
          <a:prstGeom prst="roundRect">
            <a:avLst>
              <a:gd name="adj" fmla="val 50000"/>
            </a:avLst>
          </a:prstGeom>
          <a:noFill/>
          <a:ln w="38100" cap="flat" cmpd="sng">
            <a:solidFill>
              <a:srgbClr val="59BCC7"/>
            </a:solidFill>
            <a:prstDash val="solid"/>
            <a:round/>
            <a:headEnd type="none" w="sm" len="sm"/>
            <a:tailEnd type="none" w="sm" len="sm"/>
          </a:ln>
        </p:spPr>
        <p:txBody>
          <a:bodyPr spcFirstLastPara="1" wrap="square" lIns="91425" tIns="91425" rIns="91425" bIns="91425" anchor="ctr" anchorCtr="0">
            <a:noAutofit/>
          </a:bodyPr>
          <a:lstStyle/>
          <a:p>
            <a:pPr marL="571500" marR="1084238" lvl="0" indent="0" algn="l" rtl="0">
              <a:lnSpc>
                <a:spcPct val="115000"/>
              </a:lnSpc>
              <a:spcBef>
                <a:spcPts val="1200"/>
              </a:spcBef>
              <a:spcAft>
                <a:spcPts val="1200"/>
              </a:spcAft>
              <a:buNone/>
            </a:pPr>
            <a:r>
              <a:rPr lang="en-US" sz="2100">
                <a:solidFill>
                  <a:schemeClr val="dk1"/>
                </a:solidFill>
                <a:latin typeface="Roboto"/>
                <a:ea typeface="Roboto"/>
                <a:cs typeface="Roboto"/>
                <a:sym typeface="Roboto"/>
              </a:rPr>
              <a:t>The gendered distribution of access to and control over resources</a:t>
            </a:r>
            <a:endParaRPr sz="2100">
              <a:solidFill>
                <a:schemeClr val="dk1"/>
              </a:solidFill>
              <a:latin typeface="Roboto"/>
              <a:ea typeface="Roboto"/>
              <a:cs typeface="Roboto"/>
              <a:sym typeface="Roboto"/>
            </a:endParaRPr>
          </a:p>
        </p:txBody>
      </p:sp>
      <p:sp>
        <p:nvSpPr>
          <p:cNvPr id="499" name="Google Shape;499;p68"/>
          <p:cNvSpPr/>
          <p:nvPr/>
        </p:nvSpPr>
        <p:spPr>
          <a:xfrm>
            <a:off x="5942450" y="4841410"/>
            <a:ext cx="7138500" cy="1080600"/>
          </a:xfrm>
          <a:prstGeom prst="roundRect">
            <a:avLst>
              <a:gd name="adj" fmla="val 50000"/>
            </a:avLst>
          </a:prstGeom>
          <a:noFill/>
          <a:ln w="38100" cap="flat" cmpd="sng">
            <a:solidFill>
              <a:srgbClr val="EA155B"/>
            </a:solidFill>
            <a:prstDash val="solid"/>
            <a:round/>
            <a:headEnd type="none" w="sm" len="sm"/>
            <a:tailEnd type="none" w="sm" len="sm"/>
          </a:ln>
        </p:spPr>
        <p:txBody>
          <a:bodyPr spcFirstLastPara="1" wrap="square" lIns="91425" tIns="91425" rIns="91425" bIns="91425" anchor="ctr" anchorCtr="0">
            <a:noAutofit/>
          </a:bodyPr>
          <a:lstStyle/>
          <a:p>
            <a:pPr marL="514350" marR="1061552" lvl="0" indent="0" algn="l" rtl="0">
              <a:lnSpc>
                <a:spcPct val="115000"/>
              </a:lnSpc>
              <a:spcBef>
                <a:spcPts val="1200"/>
              </a:spcBef>
              <a:spcAft>
                <a:spcPts val="1200"/>
              </a:spcAft>
              <a:buNone/>
            </a:pPr>
            <a:r>
              <a:rPr lang="en-US" sz="2100">
                <a:solidFill>
                  <a:schemeClr val="dk1"/>
                </a:solidFill>
                <a:latin typeface="Roboto"/>
                <a:ea typeface="Roboto"/>
                <a:cs typeface="Roboto"/>
                <a:sym typeface="Roboto"/>
              </a:rPr>
              <a:t>Barriers and enablers of women’s and girls’ agency</a:t>
            </a:r>
            <a:endParaRPr sz="2100">
              <a:solidFill>
                <a:schemeClr val="dk1"/>
              </a:solidFill>
              <a:latin typeface="Roboto"/>
              <a:ea typeface="Roboto"/>
              <a:cs typeface="Roboto"/>
              <a:sym typeface="Roboto"/>
            </a:endParaRPr>
          </a:p>
        </p:txBody>
      </p:sp>
      <p:sp>
        <p:nvSpPr>
          <p:cNvPr id="500" name="Google Shape;500;p68"/>
          <p:cNvSpPr/>
          <p:nvPr/>
        </p:nvSpPr>
        <p:spPr>
          <a:xfrm>
            <a:off x="12206876" y="590700"/>
            <a:ext cx="1538400" cy="6044100"/>
          </a:xfrm>
          <a:prstGeom prst="rect">
            <a:avLst/>
          </a:prstGeom>
          <a:solidFill>
            <a:srgbClr val="F9FBF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501" name="Google Shape;501;p68"/>
          <p:cNvSpPr/>
          <p:nvPr/>
        </p:nvSpPr>
        <p:spPr>
          <a:xfrm>
            <a:off x="-2008300" y="0"/>
            <a:ext cx="2008200" cy="6783600"/>
          </a:xfrm>
          <a:prstGeom prst="rect">
            <a:avLst/>
          </a:prstGeom>
          <a:solidFill>
            <a:srgbClr val="F9FBFD"/>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endParaRPr>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69"/>
          <p:cNvSpPr txBox="1">
            <a:spLocks noGrp="1"/>
          </p:cNvSpPr>
          <p:nvPr>
            <p:ph type="title"/>
          </p:nvPr>
        </p:nvSpPr>
        <p:spPr>
          <a:xfrm>
            <a:off x="568000" y="3647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345EAB"/>
                </a:solidFill>
                <a:latin typeface="Bebas Neue"/>
                <a:ea typeface="Bebas Neue"/>
                <a:cs typeface="Bebas Neue"/>
                <a:sym typeface="Bebas Neue"/>
              </a:rPr>
              <a:t>Conducting Gender Analysis</a:t>
            </a:r>
            <a:endParaRPr sz="4400">
              <a:solidFill>
                <a:srgbClr val="345EAB"/>
              </a:solidFill>
              <a:latin typeface="Bebas Neue"/>
              <a:ea typeface="Bebas Neue"/>
              <a:cs typeface="Bebas Neue"/>
              <a:sym typeface="Bebas Neue"/>
            </a:endParaRPr>
          </a:p>
        </p:txBody>
      </p:sp>
      <p:sp>
        <p:nvSpPr>
          <p:cNvPr id="507" name="Google Shape;507;p69"/>
          <p:cNvSpPr txBox="1">
            <a:spLocks noGrp="1"/>
          </p:cNvSpPr>
          <p:nvPr>
            <p:ph type="body" idx="1"/>
          </p:nvPr>
        </p:nvSpPr>
        <p:spPr>
          <a:xfrm>
            <a:off x="583173" y="1360300"/>
            <a:ext cx="8106300" cy="45552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sz="2100">
              <a:solidFill>
                <a:schemeClr val="dk1"/>
              </a:solidFill>
              <a:latin typeface="Roboto"/>
              <a:ea typeface="Roboto"/>
              <a:cs typeface="Roboto"/>
              <a:sym typeface="Roboto"/>
            </a:endParaRPr>
          </a:p>
          <a:p>
            <a:pPr marL="0" lvl="0" indent="0" algn="l" rtl="0">
              <a:spcBef>
                <a:spcPts val="0"/>
              </a:spcBef>
              <a:spcAft>
                <a:spcPts val="0"/>
              </a:spcAft>
              <a:buNone/>
            </a:pPr>
            <a:r>
              <a:rPr lang="en-US" sz="2100" b="1">
                <a:solidFill>
                  <a:schemeClr val="dk1"/>
                </a:solidFill>
                <a:latin typeface="Roboto"/>
                <a:ea typeface="Roboto"/>
                <a:cs typeface="Roboto"/>
                <a:sym typeface="Roboto"/>
              </a:rPr>
              <a:t>Key questions that could guide gender analysis include:</a:t>
            </a:r>
            <a:endParaRPr sz="2100" b="1">
              <a:solidFill>
                <a:schemeClr val="dk1"/>
              </a:solidFill>
              <a:latin typeface="Roboto"/>
              <a:ea typeface="Roboto"/>
              <a:cs typeface="Roboto"/>
              <a:sym typeface="Roboto"/>
            </a:endParaRPr>
          </a:p>
          <a:p>
            <a:pPr marL="0" lvl="0" indent="0" algn="l" rtl="0">
              <a:spcBef>
                <a:spcPts val="1000"/>
              </a:spcBef>
              <a:spcAft>
                <a:spcPts val="0"/>
              </a:spcAft>
              <a:buNone/>
            </a:pPr>
            <a:endParaRPr sz="2100" b="1">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Who has access to what resources?</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Who makes decisions about the use of household and community resources for education, health, and wellbeing?</a:t>
            </a:r>
            <a:endParaRPr sz="2100">
              <a:solidFill>
                <a:schemeClr val="dk1"/>
              </a:solidFill>
              <a:latin typeface="Roboto"/>
              <a:ea typeface="Roboto"/>
              <a:cs typeface="Roboto"/>
              <a:sym typeface="Roboto"/>
            </a:endParaRPr>
          </a:p>
          <a:p>
            <a:pPr marL="457200" lvl="0" indent="-361950" algn="l" rtl="0">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What are the prevailing attitudes, norms, and beliefs about appropriate behavior, roles, and abilities of boys, girls, women, men, and gender-diverse people?</a:t>
            </a:r>
            <a:endParaRPr sz="2100">
              <a:solidFill>
                <a:schemeClr val="dk1"/>
              </a:solidFill>
              <a:latin typeface="Roboto"/>
              <a:ea typeface="Roboto"/>
              <a:cs typeface="Roboto"/>
              <a:sym typeface="Roboto"/>
            </a:endParaRPr>
          </a:p>
          <a:p>
            <a:pPr marL="457200" lvl="0" indent="-361950" algn="l" rtl="0">
              <a:spcBef>
                <a:spcPts val="1000"/>
              </a:spcBef>
              <a:spcAft>
                <a:spcPts val="1000"/>
              </a:spcAft>
              <a:buClr>
                <a:schemeClr val="dk1"/>
              </a:buClr>
              <a:buSzPts val="2100"/>
              <a:buFont typeface="Roboto"/>
              <a:buAutoNum type="arabicPeriod"/>
            </a:pPr>
            <a:r>
              <a:rPr lang="en-US" sz="2100">
                <a:solidFill>
                  <a:schemeClr val="dk1"/>
                </a:solidFill>
                <a:latin typeface="Roboto"/>
                <a:ea typeface="Roboto"/>
                <a:cs typeface="Roboto"/>
                <a:sym typeface="Roboto"/>
              </a:rPr>
              <a:t>How does gender intersect with other identities such as age, socioeconomic status, disability, etc.  to impact the above questions?</a:t>
            </a:r>
            <a:endParaRPr sz="2100">
              <a:solidFill>
                <a:schemeClr val="dk1"/>
              </a:solidFill>
              <a:latin typeface="Roboto"/>
              <a:ea typeface="Roboto"/>
              <a:cs typeface="Roboto"/>
              <a:sym typeface="Roboto"/>
            </a:endParaRPr>
          </a:p>
        </p:txBody>
      </p:sp>
      <p:pic>
        <p:nvPicPr>
          <p:cNvPr id="508" name="Google Shape;508;p69"/>
          <p:cNvPicPr preferRelativeResize="0"/>
          <p:nvPr/>
        </p:nvPicPr>
        <p:blipFill>
          <a:blip r:embed="rId3">
            <a:alphaModFix/>
          </a:blip>
          <a:stretch>
            <a:fillRect/>
          </a:stretch>
        </p:blipFill>
        <p:spPr>
          <a:xfrm>
            <a:off x="9227100" y="3601969"/>
            <a:ext cx="2701600" cy="3055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52"/>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58BCC7"/>
                </a:solidFill>
                <a:latin typeface="Bebas Neue"/>
                <a:ea typeface="Bebas Neue"/>
                <a:cs typeface="Bebas Neue"/>
                <a:sym typeface="Bebas Neue"/>
              </a:rPr>
              <a:t>Learning Objectives</a:t>
            </a:r>
            <a:endParaRPr sz="4400">
              <a:solidFill>
                <a:srgbClr val="58BCC7"/>
              </a:solidFill>
              <a:latin typeface="Bebas Neue"/>
              <a:ea typeface="Bebas Neue"/>
              <a:cs typeface="Bebas Neue"/>
              <a:sym typeface="Bebas Neue"/>
            </a:endParaRPr>
          </a:p>
        </p:txBody>
      </p:sp>
      <p:sp>
        <p:nvSpPr>
          <p:cNvPr id="323" name="Google Shape;323;p52"/>
          <p:cNvSpPr txBox="1">
            <a:spLocks noGrp="1"/>
          </p:cNvSpPr>
          <p:nvPr>
            <p:ph type="body" idx="1"/>
          </p:nvPr>
        </p:nvSpPr>
        <p:spPr>
          <a:xfrm>
            <a:off x="415600" y="1536633"/>
            <a:ext cx="11360700" cy="4555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By the end of this module, you will:</a:t>
            </a:r>
            <a:endParaRPr sz="2100">
              <a:solidFill>
                <a:schemeClr val="dk1"/>
              </a:solidFill>
              <a:latin typeface="Roboto"/>
              <a:ea typeface="Roboto"/>
              <a:cs typeface="Roboto"/>
              <a:sym typeface="Roboto"/>
            </a:endParaRPr>
          </a:p>
          <a:p>
            <a:pPr marL="457200" lvl="0" indent="0" algn="l" rtl="0">
              <a:spcBef>
                <a:spcPts val="0"/>
              </a:spcBef>
              <a:spcAft>
                <a:spcPts val="0"/>
              </a:spcAft>
              <a:buNone/>
            </a:pP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Understand key gender and inclusion concepts</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Identify and analyze gender norms that affect project outcomes</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Apply basic gender analysis methods in any program context</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Design inclusive, gender responsive community engagement strategies</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Integrate gender into everyday decisions across roles and sectors</a:t>
            </a:r>
            <a:endParaRPr sz="2100">
              <a:solidFill>
                <a:schemeClr val="dk1"/>
              </a:solidFill>
              <a:latin typeface="Roboto"/>
              <a:ea typeface="Roboto"/>
              <a:cs typeface="Roboto"/>
              <a:sym typeface="Roboto"/>
            </a:endParaRPr>
          </a:p>
          <a:p>
            <a:pPr marL="457200" lvl="0" indent="0" algn="l" rtl="0">
              <a:spcBef>
                <a:spcPts val="0"/>
              </a:spcBef>
              <a:spcAft>
                <a:spcPts val="0"/>
              </a:spcAft>
              <a:buNone/>
            </a:pPr>
            <a:endParaRPr sz="2100">
              <a:latin typeface="Roboto"/>
              <a:ea typeface="Roboto"/>
              <a:cs typeface="Roboto"/>
              <a:sym typeface="Roboto"/>
            </a:endParaRPr>
          </a:p>
        </p:txBody>
      </p:sp>
      <p:pic>
        <p:nvPicPr>
          <p:cNvPr id="324" name="Google Shape;324;p52"/>
          <p:cNvPicPr preferRelativeResize="0"/>
          <p:nvPr/>
        </p:nvPicPr>
        <p:blipFill>
          <a:blip r:embed="rId3">
            <a:alphaModFix/>
          </a:blip>
          <a:stretch>
            <a:fillRect/>
          </a:stretch>
        </p:blipFill>
        <p:spPr>
          <a:xfrm>
            <a:off x="9094300" y="4006599"/>
            <a:ext cx="2664750" cy="2651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512"/>
        <p:cNvGrpSpPr/>
        <p:nvPr/>
      </p:nvGrpSpPr>
      <p:grpSpPr>
        <a:xfrm>
          <a:off x="0" y="0"/>
          <a:ext cx="0" cy="0"/>
          <a:chOff x="0" y="0"/>
          <a:chExt cx="0" cy="0"/>
        </a:xfrm>
      </p:grpSpPr>
      <p:sp>
        <p:nvSpPr>
          <p:cNvPr id="513" name="Google Shape;513;p70"/>
          <p:cNvSpPr txBox="1">
            <a:spLocks noGrp="1"/>
          </p:cNvSpPr>
          <p:nvPr>
            <p:ph type="title"/>
          </p:nvPr>
        </p:nvSpPr>
        <p:spPr>
          <a:xfrm>
            <a:off x="627298" y="484389"/>
            <a:ext cx="9425100" cy="1025100"/>
          </a:xfrm>
          <a:prstGeom prst="rect">
            <a:avLst/>
          </a:prstGeom>
          <a:noFill/>
          <a:ln>
            <a:noFill/>
          </a:ln>
        </p:spPr>
        <p:txBody>
          <a:bodyPr spcFirstLastPara="1" wrap="square" lIns="0" tIns="9225" rIns="0" bIns="0" anchor="t" anchorCtr="0">
            <a:spAutoFit/>
          </a:bodyPr>
          <a:lstStyle/>
          <a:p>
            <a:pPr marL="12700" lvl="0" indent="0" algn="l" rtl="0">
              <a:lnSpc>
                <a:spcPct val="100000"/>
              </a:lnSpc>
              <a:spcBef>
                <a:spcPts val="0"/>
              </a:spcBef>
              <a:spcAft>
                <a:spcPts val="0"/>
              </a:spcAft>
              <a:buNone/>
            </a:pPr>
            <a:r>
              <a:rPr lang="en-US" sz="3300"/>
              <a:t>Conceptual framework</a:t>
            </a:r>
            <a:endParaRPr sz="3300"/>
          </a:p>
          <a:p>
            <a:pPr marL="12700" lvl="0" indent="0" algn="l" rtl="0">
              <a:lnSpc>
                <a:spcPct val="100000"/>
              </a:lnSpc>
              <a:spcBef>
                <a:spcPts val="0"/>
              </a:spcBef>
              <a:spcAft>
                <a:spcPts val="0"/>
              </a:spcAft>
              <a:buNone/>
            </a:pPr>
            <a:r>
              <a:rPr lang="en-US" sz="3300"/>
              <a:t>The Socio-ecological Framework (SEF)</a:t>
            </a:r>
            <a:endParaRPr sz="3300"/>
          </a:p>
        </p:txBody>
      </p:sp>
      <p:sp>
        <p:nvSpPr>
          <p:cNvPr id="514" name="Google Shape;514;p70"/>
          <p:cNvSpPr/>
          <p:nvPr/>
        </p:nvSpPr>
        <p:spPr>
          <a:xfrm>
            <a:off x="5800625" y="0"/>
            <a:ext cx="6402500" cy="6490462"/>
          </a:xfrm>
          <a:custGeom>
            <a:avLst/>
            <a:gdLst/>
            <a:ahLst/>
            <a:cxnLst/>
            <a:rect l="l" t="t" r="r" b="b"/>
            <a:pathLst>
              <a:path w="10539094" h="10261600" extrusionOk="0">
                <a:moveTo>
                  <a:pt x="10517443" y="0"/>
                </a:moveTo>
                <a:lnTo>
                  <a:pt x="1665972" y="0"/>
                </a:lnTo>
                <a:lnTo>
                  <a:pt x="1662039" y="4149"/>
                </a:lnTo>
                <a:lnTo>
                  <a:pt x="1630177" y="38278"/>
                </a:lnTo>
                <a:lnTo>
                  <a:pt x="1598574" y="72651"/>
                </a:lnTo>
                <a:lnTo>
                  <a:pt x="1567233" y="107266"/>
                </a:lnTo>
                <a:lnTo>
                  <a:pt x="1536155" y="142122"/>
                </a:lnTo>
                <a:lnTo>
                  <a:pt x="1505341" y="177218"/>
                </a:lnTo>
                <a:lnTo>
                  <a:pt x="1474793" y="212551"/>
                </a:lnTo>
                <a:lnTo>
                  <a:pt x="1444513" y="248121"/>
                </a:lnTo>
                <a:lnTo>
                  <a:pt x="1414502" y="283925"/>
                </a:lnTo>
                <a:lnTo>
                  <a:pt x="1384761" y="319963"/>
                </a:lnTo>
                <a:lnTo>
                  <a:pt x="1355292" y="356232"/>
                </a:lnTo>
                <a:lnTo>
                  <a:pt x="1326098" y="392730"/>
                </a:lnTo>
                <a:lnTo>
                  <a:pt x="1297179" y="429458"/>
                </a:lnTo>
                <a:lnTo>
                  <a:pt x="1268536" y="466412"/>
                </a:lnTo>
                <a:lnTo>
                  <a:pt x="1240172" y="503591"/>
                </a:lnTo>
                <a:lnTo>
                  <a:pt x="1212088" y="540994"/>
                </a:lnTo>
                <a:lnTo>
                  <a:pt x="1184286" y="578619"/>
                </a:lnTo>
                <a:lnTo>
                  <a:pt x="1156767" y="616465"/>
                </a:lnTo>
                <a:lnTo>
                  <a:pt x="1129532" y="654530"/>
                </a:lnTo>
                <a:lnTo>
                  <a:pt x="1102584" y="692812"/>
                </a:lnTo>
                <a:lnTo>
                  <a:pt x="1075924" y="731310"/>
                </a:lnTo>
                <a:lnTo>
                  <a:pt x="1049553" y="770022"/>
                </a:lnTo>
                <a:lnTo>
                  <a:pt x="1023473" y="808947"/>
                </a:lnTo>
                <a:lnTo>
                  <a:pt x="997686" y="848084"/>
                </a:lnTo>
                <a:lnTo>
                  <a:pt x="972193" y="887430"/>
                </a:lnTo>
                <a:lnTo>
                  <a:pt x="946996" y="926984"/>
                </a:lnTo>
                <a:lnTo>
                  <a:pt x="922095" y="966744"/>
                </a:lnTo>
                <a:lnTo>
                  <a:pt x="897494" y="1006709"/>
                </a:lnTo>
                <a:lnTo>
                  <a:pt x="873193" y="1046878"/>
                </a:lnTo>
                <a:lnTo>
                  <a:pt x="849194" y="1087249"/>
                </a:lnTo>
                <a:lnTo>
                  <a:pt x="825498" y="1127819"/>
                </a:lnTo>
                <a:lnTo>
                  <a:pt x="802108" y="1168589"/>
                </a:lnTo>
                <a:lnTo>
                  <a:pt x="779024" y="1209555"/>
                </a:lnTo>
                <a:lnTo>
                  <a:pt x="756248" y="1250717"/>
                </a:lnTo>
                <a:lnTo>
                  <a:pt x="733782" y="1292073"/>
                </a:lnTo>
                <a:lnTo>
                  <a:pt x="711628" y="1333622"/>
                </a:lnTo>
                <a:lnTo>
                  <a:pt x="689786" y="1375361"/>
                </a:lnTo>
                <a:lnTo>
                  <a:pt x="668259" y="1417289"/>
                </a:lnTo>
                <a:lnTo>
                  <a:pt x="647048" y="1459406"/>
                </a:lnTo>
                <a:lnTo>
                  <a:pt x="626154" y="1501708"/>
                </a:lnTo>
                <a:lnTo>
                  <a:pt x="605580" y="1544195"/>
                </a:lnTo>
                <a:lnTo>
                  <a:pt x="585326" y="1586865"/>
                </a:lnTo>
                <a:lnTo>
                  <a:pt x="565395" y="1629716"/>
                </a:lnTo>
                <a:lnTo>
                  <a:pt x="545787" y="1672748"/>
                </a:lnTo>
                <a:lnTo>
                  <a:pt x="526505" y="1715957"/>
                </a:lnTo>
                <a:lnTo>
                  <a:pt x="507550" y="1759343"/>
                </a:lnTo>
                <a:lnTo>
                  <a:pt x="488923" y="1802905"/>
                </a:lnTo>
                <a:lnTo>
                  <a:pt x="470627" y="1846640"/>
                </a:lnTo>
                <a:lnTo>
                  <a:pt x="452662" y="1890547"/>
                </a:lnTo>
                <a:lnTo>
                  <a:pt x="435031" y="1934625"/>
                </a:lnTo>
                <a:lnTo>
                  <a:pt x="417734" y="1978872"/>
                </a:lnTo>
                <a:lnTo>
                  <a:pt x="400774" y="2023286"/>
                </a:lnTo>
                <a:lnTo>
                  <a:pt x="384151" y="2067866"/>
                </a:lnTo>
                <a:lnTo>
                  <a:pt x="367868" y="2112610"/>
                </a:lnTo>
                <a:lnTo>
                  <a:pt x="351926" y="2157516"/>
                </a:lnTo>
                <a:lnTo>
                  <a:pt x="336327" y="2202584"/>
                </a:lnTo>
                <a:lnTo>
                  <a:pt x="321072" y="2247811"/>
                </a:lnTo>
                <a:lnTo>
                  <a:pt x="306163" y="2293197"/>
                </a:lnTo>
                <a:lnTo>
                  <a:pt x="291601" y="2338739"/>
                </a:lnTo>
                <a:lnTo>
                  <a:pt x="277388" y="2384435"/>
                </a:lnTo>
                <a:lnTo>
                  <a:pt x="263525" y="2430285"/>
                </a:lnTo>
                <a:lnTo>
                  <a:pt x="250015" y="2476287"/>
                </a:lnTo>
                <a:lnTo>
                  <a:pt x="236858" y="2522438"/>
                </a:lnTo>
                <a:lnTo>
                  <a:pt x="224056" y="2568739"/>
                </a:lnTo>
                <a:lnTo>
                  <a:pt x="211611" y="2615186"/>
                </a:lnTo>
                <a:lnTo>
                  <a:pt x="199524" y="2661779"/>
                </a:lnTo>
                <a:lnTo>
                  <a:pt x="187797" y="2708515"/>
                </a:lnTo>
                <a:lnTo>
                  <a:pt x="176431" y="2755394"/>
                </a:lnTo>
                <a:lnTo>
                  <a:pt x="165429" y="2802414"/>
                </a:lnTo>
                <a:lnTo>
                  <a:pt x="154791" y="2849573"/>
                </a:lnTo>
                <a:lnTo>
                  <a:pt x="144519" y="2896870"/>
                </a:lnTo>
                <a:lnTo>
                  <a:pt x="134614" y="2944302"/>
                </a:lnTo>
                <a:lnTo>
                  <a:pt x="125079" y="2991869"/>
                </a:lnTo>
                <a:lnTo>
                  <a:pt x="115915" y="3039570"/>
                </a:lnTo>
                <a:lnTo>
                  <a:pt x="107123" y="3087401"/>
                </a:lnTo>
                <a:lnTo>
                  <a:pt x="98705" y="3135362"/>
                </a:lnTo>
                <a:lnTo>
                  <a:pt x="90663" y="3183452"/>
                </a:lnTo>
                <a:lnTo>
                  <a:pt x="82997" y="3231668"/>
                </a:lnTo>
                <a:lnTo>
                  <a:pt x="75711" y="3280009"/>
                </a:lnTo>
                <a:lnTo>
                  <a:pt x="68804" y="3328474"/>
                </a:lnTo>
                <a:lnTo>
                  <a:pt x="62279" y="3377061"/>
                </a:lnTo>
                <a:lnTo>
                  <a:pt x="56138" y="3425768"/>
                </a:lnTo>
                <a:lnTo>
                  <a:pt x="50381" y="3474594"/>
                </a:lnTo>
                <a:lnTo>
                  <a:pt x="45011" y="3523538"/>
                </a:lnTo>
                <a:lnTo>
                  <a:pt x="40029" y="3572597"/>
                </a:lnTo>
                <a:lnTo>
                  <a:pt x="35436" y="3621770"/>
                </a:lnTo>
                <a:lnTo>
                  <a:pt x="31235" y="3671056"/>
                </a:lnTo>
                <a:lnTo>
                  <a:pt x="27426" y="3720453"/>
                </a:lnTo>
                <a:lnTo>
                  <a:pt x="24012" y="3769959"/>
                </a:lnTo>
                <a:lnTo>
                  <a:pt x="20993" y="3819573"/>
                </a:lnTo>
                <a:lnTo>
                  <a:pt x="18372" y="3869294"/>
                </a:lnTo>
                <a:lnTo>
                  <a:pt x="16150" y="3919119"/>
                </a:lnTo>
                <a:lnTo>
                  <a:pt x="14328" y="3969048"/>
                </a:lnTo>
                <a:lnTo>
                  <a:pt x="12908" y="4019078"/>
                </a:lnTo>
                <a:lnTo>
                  <a:pt x="11892" y="4069208"/>
                </a:lnTo>
                <a:lnTo>
                  <a:pt x="11282" y="4119437"/>
                </a:lnTo>
                <a:lnTo>
                  <a:pt x="11078" y="4169763"/>
                </a:lnTo>
                <a:lnTo>
                  <a:pt x="10905" y="5241369"/>
                </a:lnTo>
                <a:lnTo>
                  <a:pt x="9693" y="6233124"/>
                </a:lnTo>
                <a:lnTo>
                  <a:pt x="6404" y="7716126"/>
                </a:lnTo>
                <a:lnTo>
                  <a:pt x="4893" y="8316630"/>
                </a:lnTo>
                <a:lnTo>
                  <a:pt x="4846" y="8335376"/>
                </a:lnTo>
                <a:lnTo>
                  <a:pt x="4761" y="8369259"/>
                </a:lnTo>
                <a:lnTo>
                  <a:pt x="4676" y="8402895"/>
                </a:lnTo>
                <a:lnTo>
                  <a:pt x="4592" y="8436283"/>
                </a:lnTo>
                <a:lnTo>
                  <a:pt x="4509" y="8469420"/>
                </a:lnTo>
                <a:lnTo>
                  <a:pt x="4426" y="8502305"/>
                </a:lnTo>
                <a:lnTo>
                  <a:pt x="4344" y="8534936"/>
                </a:lnTo>
                <a:lnTo>
                  <a:pt x="4262" y="8567313"/>
                </a:lnTo>
                <a:lnTo>
                  <a:pt x="4182" y="8599433"/>
                </a:lnTo>
                <a:lnTo>
                  <a:pt x="4101" y="8631295"/>
                </a:lnTo>
                <a:lnTo>
                  <a:pt x="4022" y="8662898"/>
                </a:lnTo>
                <a:lnTo>
                  <a:pt x="3943" y="8694239"/>
                </a:lnTo>
                <a:lnTo>
                  <a:pt x="3865" y="8725317"/>
                </a:lnTo>
                <a:lnTo>
                  <a:pt x="3787" y="8756131"/>
                </a:lnTo>
                <a:lnTo>
                  <a:pt x="3710" y="8786679"/>
                </a:lnTo>
                <a:lnTo>
                  <a:pt x="3634" y="8816959"/>
                </a:lnTo>
                <a:lnTo>
                  <a:pt x="3559" y="8846970"/>
                </a:lnTo>
                <a:lnTo>
                  <a:pt x="3484" y="8876711"/>
                </a:lnTo>
                <a:lnTo>
                  <a:pt x="3410" y="8906179"/>
                </a:lnTo>
                <a:lnTo>
                  <a:pt x="3336" y="8935374"/>
                </a:lnTo>
                <a:lnTo>
                  <a:pt x="3263" y="8964293"/>
                </a:lnTo>
                <a:lnTo>
                  <a:pt x="3191" y="8992936"/>
                </a:lnTo>
                <a:lnTo>
                  <a:pt x="3120" y="9021300"/>
                </a:lnTo>
                <a:lnTo>
                  <a:pt x="3049" y="9049384"/>
                </a:lnTo>
                <a:lnTo>
                  <a:pt x="2979" y="9077186"/>
                </a:lnTo>
                <a:lnTo>
                  <a:pt x="2910" y="9104705"/>
                </a:lnTo>
                <a:lnTo>
                  <a:pt x="2842" y="9131940"/>
                </a:lnTo>
                <a:lnTo>
                  <a:pt x="2774" y="9158888"/>
                </a:lnTo>
                <a:lnTo>
                  <a:pt x="2707" y="9185548"/>
                </a:lnTo>
                <a:lnTo>
                  <a:pt x="2640" y="9211919"/>
                </a:lnTo>
                <a:lnTo>
                  <a:pt x="2575" y="9237999"/>
                </a:lnTo>
                <a:lnTo>
                  <a:pt x="2510" y="9263786"/>
                </a:lnTo>
                <a:lnTo>
                  <a:pt x="2446" y="9289279"/>
                </a:lnTo>
                <a:lnTo>
                  <a:pt x="2320" y="9339377"/>
                </a:lnTo>
                <a:lnTo>
                  <a:pt x="2197" y="9388279"/>
                </a:lnTo>
                <a:lnTo>
                  <a:pt x="2077" y="9435974"/>
                </a:lnTo>
                <a:lnTo>
                  <a:pt x="1960" y="9482448"/>
                </a:lnTo>
                <a:lnTo>
                  <a:pt x="1846" y="9527690"/>
                </a:lnTo>
                <a:lnTo>
                  <a:pt x="1735" y="9571686"/>
                </a:lnTo>
                <a:lnTo>
                  <a:pt x="1628" y="9614424"/>
                </a:lnTo>
                <a:lnTo>
                  <a:pt x="1523" y="9655892"/>
                </a:lnTo>
                <a:lnTo>
                  <a:pt x="1422" y="9696077"/>
                </a:lnTo>
                <a:lnTo>
                  <a:pt x="1324" y="9734967"/>
                </a:lnTo>
                <a:lnTo>
                  <a:pt x="1230" y="9772548"/>
                </a:lnTo>
                <a:lnTo>
                  <a:pt x="1138" y="9808810"/>
                </a:lnTo>
                <a:lnTo>
                  <a:pt x="1051" y="9843738"/>
                </a:lnTo>
                <a:lnTo>
                  <a:pt x="925" y="9893604"/>
                </a:lnTo>
                <a:lnTo>
                  <a:pt x="807" y="9940400"/>
                </a:lnTo>
                <a:lnTo>
                  <a:pt x="697" y="9984084"/>
                </a:lnTo>
                <a:lnTo>
                  <a:pt x="595" y="10024614"/>
                </a:lnTo>
                <a:lnTo>
                  <a:pt x="472" y="10073675"/>
                </a:lnTo>
                <a:lnTo>
                  <a:pt x="363" y="10116953"/>
                </a:lnTo>
                <a:lnTo>
                  <a:pt x="248" y="10162767"/>
                </a:lnTo>
                <a:lnTo>
                  <a:pt x="126" y="10211091"/>
                </a:lnTo>
                <a:lnTo>
                  <a:pt x="0" y="10261472"/>
                </a:lnTo>
                <a:lnTo>
                  <a:pt x="6142035" y="10250190"/>
                </a:lnTo>
                <a:lnTo>
                  <a:pt x="6242394" y="10248564"/>
                </a:lnTo>
                <a:lnTo>
                  <a:pt x="6342352" y="10245322"/>
                </a:lnTo>
                <a:lnTo>
                  <a:pt x="6441898" y="10240479"/>
                </a:lnTo>
                <a:lnTo>
                  <a:pt x="6541018" y="10234046"/>
                </a:lnTo>
                <a:lnTo>
                  <a:pt x="6639700" y="10226036"/>
                </a:lnTo>
                <a:lnTo>
                  <a:pt x="6737932" y="10216461"/>
                </a:lnTo>
                <a:lnTo>
                  <a:pt x="6835702" y="10205334"/>
                </a:lnTo>
                <a:lnTo>
                  <a:pt x="6932996" y="10192668"/>
                </a:lnTo>
                <a:lnTo>
                  <a:pt x="7029801" y="10178474"/>
                </a:lnTo>
                <a:lnTo>
                  <a:pt x="7126107" y="10162767"/>
                </a:lnTo>
                <a:lnTo>
                  <a:pt x="7221900" y="10145557"/>
                </a:lnTo>
                <a:lnTo>
                  <a:pt x="7317167" y="10126858"/>
                </a:lnTo>
                <a:lnTo>
                  <a:pt x="7411896" y="10106681"/>
                </a:lnTo>
                <a:lnTo>
                  <a:pt x="7506074" y="10085041"/>
                </a:lnTo>
                <a:lnTo>
                  <a:pt x="7599690" y="10061948"/>
                </a:lnTo>
                <a:lnTo>
                  <a:pt x="7692730" y="10037416"/>
                </a:lnTo>
                <a:lnTo>
                  <a:pt x="7785182" y="10011457"/>
                </a:lnTo>
                <a:lnTo>
                  <a:pt x="7877033" y="9984084"/>
                </a:lnTo>
                <a:lnTo>
                  <a:pt x="7968271" y="9955309"/>
                </a:lnTo>
                <a:lnTo>
                  <a:pt x="8058884" y="9925145"/>
                </a:lnTo>
                <a:lnTo>
                  <a:pt x="8148858" y="9893604"/>
                </a:lnTo>
                <a:lnTo>
                  <a:pt x="8238182" y="9860698"/>
                </a:lnTo>
                <a:lnTo>
                  <a:pt x="8326842" y="9826441"/>
                </a:lnTo>
                <a:lnTo>
                  <a:pt x="8414827" y="9790845"/>
                </a:lnTo>
                <a:lnTo>
                  <a:pt x="8502124" y="9753922"/>
                </a:lnTo>
                <a:lnTo>
                  <a:pt x="8588720" y="9715685"/>
                </a:lnTo>
                <a:lnTo>
                  <a:pt x="8674603" y="9676146"/>
                </a:lnTo>
                <a:lnTo>
                  <a:pt x="8759759" y="9635318"/>
                </a:lnTo>
                <a:lnTo>
                  <a:pt x="8844178" y="9593213"/>
                </a:lnTo>
                <a:lnTo>
                  <a:pt x="8927846" y="9549844"/>
                </a:lnTo>
                <a:lnTo>
                  <a:pt x="8969394" y="9527690"/>
                </a:lnTo>
                <a:lnTo>
                  <a:pt x="9010750" y="9505224"/>
                </a:lnTo>
                <a:lnTo>
                  <a:pt x="9051912" y="9482448"/>
                </a:lnTo>
                <a:lnTo>
                  <a:pt x="9092879" y="9459364"/>
                </a:lnTo>
                <a:lnTo>
                  <a:pt x="9133648" y="9435974"/>
                </a:lnTo>
                <a:lnTo>
                  <a:pt x="9174219" y="9412278"/>
                </a:lnTo>
                <a:lnTo>
                  <a:pt x="9214589" y="9388279"/>
                </a:lnTo>
                <a:lnTo>
                  <a:pt x="9254758" y="9363978"/>
                </a:lnTo>
                <a:lnTo>
                  <a:pt x="9294723" y="9339377"/>
                </a:lnTo>
                <a:lnTo>
                  <a:pt x="9334484" y="9314476"/>
                </a:lnTo>
                <a:lnTo>
                  <a:pt x="9374038" y="9289279"/>
                </a:lnTo>
                <a:lnTo>
                  <a:pt x="9413384" y="9263786"/>
                </a:lnTo>
                <a:lnTo>
                  <a:pt x="9452520" y="9237999"/>
                </a:lnTo>
                <a:lnTo>
                  <a:pt x="9491445" y="9211919"/>
                </a:lnTo>
                <a:lnTo>
                  <a:pt x="9530157" y="9185548"/>
                </a:lnTo>
                <a:lnTo>
                  <a:pt x="9568656" y="9158888"/>
                </a:lnTo>
                <a:lnTo>
                  <a:pt x="9606938" y="9131940"/>
                </a:lnTo>
                <a:lnTo>
                  <a:pt x="9645002" y="9104705"/>
                </a:lnTo>
                <a:lnTo>
                  <a:pt x="9682848" y="9077186"/>
                </a:lnTo>
                <a:lnTo>
                  <a:pt x="9720473" y="9049384"/>
                </a:lnTo>
                <a:lnTo>
                  <a:pt x="9757876" y="9021300"/>
                </a:lnTo>
                <a:lnTo>
                  <a:pt x="9795056" y="8992936"/>
                </a:lnTo>
                <a:lnTo>
                  <a:pt x="9832010" y="8964293"/>
                </a:lnTo>
                <a:lnTo>
                  <a:pt x="9868737" y="8935374"/>
                </a:lnTo>
                <a:lnTo>
                  <a:pt x="9905236" y="8906179"/>
                </a:lnTo>
                <a:lnTo>
                  <a:pt x="9941505" y="8876711"/>
                </a:lnTo>
                <a:lnTo>
                  <a:pt x="9977542" y="8846970"/>
                </a:lnTo>
                <a:lnTo>
                  <a:pt x="10013347" y="8816959"/>
                </a:lnTo>
                <a:lnTo>
                  <a:pt x="10048916" y="8786679"/>
                </a:lnTo>
                <a:lnTo>
                  <a:pt x="10084250" y="8756131"/>
                </a:lnTo>
                <a:lnTo>
                  <a:pt x="10119345" y="8725317"/>
                </a:lnTo>
                <a:lnTo>
                  <a:pt x="10154202" y="8694239"/>
                </a:lnTo>
                <a:lnTo>
                  <a:pt x="10188817" y="8662898"/>
                </a:lnTo>
                <a:lnTo>
                  <a:pt x="10223190" y="8631295"/>
                </a:lnTo>
                <a:lnTo>
                  <a:pt x="10257319" y="8599433"/>
                </a:lnTo>
                <a:lnTo>
                  <a:pt x="10291202" y="8567313"/>
                </a:lnTo>
                <a:lnTo>
                  <a:pt x="10324838" y="8534936"/>
                </a:lnTo>
                <a:lnTo>
                  <a:pt x="10358225" y="8502305"/>
                </a:lnTo>
                <a:lnTo>
                  <a:pt x="10391362" y="8469420"/>
                </a:lnTo>
                <a:lnTo>
                  <a:pt x="10424248" y="8436283"/>
                </a:lnTo>
                <a:lnTo>
                  <a:pt x="10456879" y="8402895"/>
                </a:lnTo>
                <a:lnTo>
                  <a:pt x="10489256" y="8369259"/>
                </a:lnTo>
                <a:lnTo>
                  <a:pt x="10521376" y="8335376"/>
                </a:lnTo>
                <a:lnTo>
                  <a:pt x="10538878" y="8316630"/>
                </a:lnTo>
                <a:lnTo>
                  <a:pt x="10538878" y="22896"/>
                </a:lnTo>
                <a:lnTo>
                  <a:pt x="10521376" y="4149"/>
                </a:lnTo>
                <a:lnTo>
                  <a:pt x="10517443" y="0"/>
                </a:lnTo>
                <a:close/>
              </a:path>
            </a:pathLst>
          </a:custGeom>
          <a:solidFill>
            <a:srgbClr val="ECEBEB"/>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15" name="Google Shape;515;p70"/>
          <p:cNvSpPr txBox="1"/>
          <p:nvPr/>
        </p:nvSpPr>
        <p:spPr>
          <a:xfrm>
            <a:off x="6325448" y="1375217"/>
            <a:ext cx="5067300" cy="4717200"/>
          </a:xfrm>
          <a:prstGeom prst="rect">
            <a:avLst/>
          </a:prstGeom>
          <a:noFill/>
          <a:ln>
            <a:noFill/>
          </a:ln>
        </p:spPr>
        <p:txBody>
          <a:bodyPr spcFirstLastPara="1" wrap="square" lIns="0" tIns="7300" rIns="0" bIns="0" anchor="t" anchorCtr="0">
            <a:spAutoFit/>
          </a:bodyPr>
          <a:lstStyle/>
          <a:p>
            <a:pPr marL="457200" marR="127000" lvl="0" indent="-381000" algn="l" rtl="0">
              <a:lnSpc>
                <a:spcPct val="100499"/>
              </a:lnSpc>
              <a:spcBef>
                <a:spcPts val="0"/>
              </a:spcBef>
              <a:spcAft>
                <a:spcPts val="0"/>
              </a:spcAft>
              <a:buClr>
                <a:schemeClr val="dk1"/>
              </a:buClr>
              <a:buSzPts val="2400"/>
              <a:buFont typeface="Roboto"/>
              <a:buChar char="●"/>
            </a:pPr>
            <a:r>
              <a:rPr lang="en-US" sz="2400">
                <a:solidFill>
                  <a:schemeClr val="dk1"/>
                </a:solidFill>
                <a:latin typeface="Roboto"/>
                <a:ea typeface="Roboto"/>
                <a:cs typeface="Roboto"/>
                <a:sym typeface="Roboto"/>
              </a:rPr>
              <a:t>Reveals how barriers and enablers to equality are interconnected across different levels.</a:t>
            </a:r>
            <a:endParaRPr sz="2400">
              <a:solidFill>
                <a:schemeClr val="dk1"/>
              </a:solidFill>
              <a:latin typeface="Roboto"/>
              <a:ea typeface="Roboto"/>
              <a:cs typeface="Roboto"/>
              <a:sym typeface="Roboto"/>
            </a:endParaRPr>
          </a:p>
          <a:p>
            <a:pPr marL="457200" marR="127000" lvl="0" indent="-381000" algn="l" rtl="0">
              <a:lnSpc>
                <a:spcPct val="100499"/>
              </a:lnSpc>
              <a:spcBef>
                <a:spcPts val="1000"/>
              </a:spcBef>
              <a:spcAft>
                <a:spcPts val="0"/>
              </a:spcAft>
              <a:buClr>
                <a:schemeClr val="dk1"/>
              </a:buClr>
              <a:buSzPts val="2400"/>
              <a:buFont typeface="Roboto"/>
              <a:buChar char="●"/>
            </a:pPr>
            <a:r>
              <a:rPr lang="en-US" sz="2400">
                <a:solidFill>
                  <a:schemeClr val="dk1"/>
                </a:solidFill>
                <a:latin typeface="Roboto"/>
                <a:ea typeface="Roboto"/>
                <a:cs typeface="Roboto"/>
                <a:sym typeface="Roboto"/>
              </a:rPr>
              <a:t>Helps identify strategic opportunities to support equity and agency for people of all genders, centering those facing the greatest barriers.</a:t>
            </a:r>
            <a:endParaRPr sz="2400">
              <a:solidFill>
                <a:schemeClr val="dk1"/>
              </a:solidFill>
              <a:latin typeface="Roboto"/>
              <a:ea typeface="Roboto"/>
              <a:cs typeface="Roboto"/>
              <a:sym typeface="Roboto"/>
            </a:endParaRPr>
          </a:p>
          <a:p>
            <a:pPr marL="457200" marR="127000" lvl="0" indent="-381000" algn="l" rtl="0">
              <a:lnSpc>
                <a:spcPct val="100499"/>
              </a:lnSpc>
              <a:spcBef>
                <a:spcPts val="1000"/>
              </a:spcBef>
              <a:spcAft>
                <a:spcPts val="1000"/>
              </a:spcAft>
              <a:buClr>
                <a:schemeClr val="dk1"/>
              </a:buClr>
              <a:buSzPts val="2400"/>
              <a:buFont typeface="Roboto"/>
              <a:buChar char="●"/>
            </a:pPr>
            <a:r>
              <a:rPr lang="en-US" sz="2400">
                <a:solidFill>
                  <a:schemeClr val="dk1"/>
                </a:solidFill>
                <a:latin typeface="Roboto"/>
                <a:ea typeface="Roboto"/>
                <a:cs typeface="Roboto"/>
                <a:sym typeface="Roboto"/>
              </a:rPr>
              <a:t>Provides a structure for holistic, sustainable program design, adaptation, and evaluation.</a:t>
            </a:r>
            <a:endParaRPr sz="2400">
              <a:solidFill>
                <a:schemeClr val="dk1"/>
              </a:solidFill>
              <a:latin typeface="Roboto"/>
              <a:ea typeface="Roboto"/>
              <a:cs typeface="Roboto"/>
              <a:sym typeface="Roboto"/>
            </a:endParaRPr>
          </a:p>
        </p:txBody>
      </p:sp>
      <p:sp>
        <p:nvSpPr>
          <p:cNvPr id="516" name="Google Shape;516;p70"/>
          <p:cNvSpPr txBox="1">
            <a:spLocks noGrp="1"/>
          </p:cNvSpPr>
          <p:nvPr>
            <p:ph type="sldNum" idx="12"/>
          </p:nvPr>
        </p:nvSpPr>
        <p:spPr>
          <a:xfrm>
            <a:off x="8778241" y="6377940"/>
            <a:ext cx="2804100" cy="169200"/>
          </a:xfrm>
          <a:prstGeom prst="rect">
            <a:avLst/>
          </a:prstGeom>
        </p:spPr>
        <p:txBody>
          <a:bodyPr spcFirstLastPara="1" wrap="square" lIns="0" tIns="0" rIns="0" bIns="0" anchor="t" anchorCtr="0">
            <a:spAutoFit/>
          </a:bodyPr>
          <a:lstStyle/>
          <a:p>
            <a:pPr marL="0" lvl="0" indent="0" algn="r" rtl="0">
              <a:spcBef>
                <a:spcPts val="0"/>
              </a:spcBef>
              <a:spcAft>
                <a:spcPts val="0"/>
              </a:spcAft>
              <a:buClr>
                <a:srgbClr val="000000"/>
              </a:buClr>
              <a:buFont typeface="Arial"/>
              <a:buNone/>
            </a:pPr>
            <a:fld id="{00000000-1234-1234-1234-123412341234}" type="slidenum">
              <a:rPr lang="en-US"/>
              <a:t>20</a:t>
            </a:fld>
            <a:endParaRPr/>
          </a:p>
        </p:txBody>
      </p:sp>
      <p:grpSp>
        <p:nvGrpSpPr>
          <p:cNvPr id="517" name="Google Shape;517;p70"/>
          <p:cNvGrpSpPr/>
          <p:nvPr/>
        </p:nvGrpSpPr>
        <p:grpSpPr>
          <a:xfrm>
            <a:off x="319625" y="1376393"/>
            <a:ext cx="5367013" cy="5367013"/>
            <a:chOff x="319625" y="1376393"/>
            <a:chExt cx="5367013" cy="5367013"/>
          </a:xfrm>
        </p:grpSpPr>
        <p:pic>
          <p:nvPicPr>
            <p:cNvPr id="518" name="Google Shape;518;p70" descr="A colorful circle with white text&#10;&#10;Description automatically generated"/>
            <p:cNvPicPr preferRelativeResize="0"/>
            <p:nvPr/>
          </p:nvPicPr>
          <p:blipFill rotWithShape="1">
            <a:blip r:embed="rId3">
              <a:alphaModFix/>
            </a:blip>
            <a:srcRect/>
            <a:stretch/>
          </p:blipFill>
          <p:spPr>
            <a:xfrm>
              <a:off x="319625" y="1376393"/>
              <a:ext cx="5367013" cy="5367013"/>
            </a:xfrm>
            <a:prstGeom prst="rect">
              <a:avLst/>
            </a:prstGeom>
            <a:noFill/>
            <a:ln>
              <a:noFill/>
            </a:ln>
          </p:spPr>
        </p:pic>
        <p:grpSp>
          <p:nvGrpSpPr>
            <p:cNvPr id="519" name="Google Shape;519;p70"/>
            <p:cNvGrpSpPr/>
            <p:nvPr/>
          </p:nvGrpSpPr>
          <p:grpSpPr>
            <a:xfrm>
              <a:off x="1510606" y="2606536"/>
              <a:ext cx="1635000" cy="1687800"/>
              <a:chOff x="1510606" y="2606536"/>
              <a:chExt cx="1635000" cy="1687800"/>
            </a:xfrm>
          </p:grpSpPr>
          <p:sp>
            <p:nvSpPr>
              <p:cNvPr id="520" name="Google Shape;520;p70"/>
              <p:cNvSpPr txBox="1"/>
              <p:nvPr/>
            </p:nvSpPr>
            <p:spPr>
              <a:xfrm rot="-2824868">
                <a:off x="1484006" y="3118975"/>
                <a:ext cx="1688200" cy="662922"/>
              </a:xfrm>
              <a:prstGeom prst="rect">
                <a:avLst/>
              </a:prstGeom>
              <a:solidFill>
                <a:srgbClr val="58BCC7"/>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500">
                    <a:solidFill>
                      <a:schemeClr val="lt1"/>
                    </a:solidFill>
                    <a:highlight>
                      <a:srgbClr val="58BCC7"/>
                    </a:highlight>
                    <a:latin typeface="Bebas Neue"/>
                    <a:ea typeface="Bebas Neue"/>
                    <a:cs typeface="Bebas Neue"/>
                    <a:sym typeface="Bebas Neue"/>
                  </a:rPr>
                  <a:t>ServiceS       </a:t>
                </a:r>
                <a:endParaRPr sz="2500">
                  <a:solidFill>
                    <a:schemeClr val="lt1"/>
                  </a:solidFill>
                  <a:highlight>
                    <a:srgbClr val="58BCC7"/>
                  </a:highlight>
                  <a:latin typeface="Bebas Neue"/>
                  <a:ea typeface="Bebas Neue"/>
                  <a:cs typeface="Bebas Neue"/>
                  <a:sym typeface="Bebas Neue"/>
                </a:endParaRPr>
              </a:p>
            </p:txBody>
          </p:sp>
          <p:sp>
            <p:nvSpPr>
              <p:cNvPr id="521" name="Google Shape;521;p70"/>
              <p:cNvSpPr/>
              <p:nvPr/>
            </p:nvSpPr>
            <p:spPr>
              <a:xfrm>
                <a:off x="2756375" y="2704175"/>
                <a:ext cx="293700" cy="120600"/>
              </a:xfrm>
              <a:prstGeom prst="rect">
                <a:avLst/>
              </a:prstGeom>
              <a:solidFill>
                <a:srgbClr val="58BCC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522" name="Google Shape;522;p70"/>
              <p:cNvSpPr/>
              <p:nvPr/>
            </p:nvSpPr>
            <p:spPr>
              <a:xfrm>
                <a:off x="2001950" y="3111000"/>
                <a:ext cx="183600" cy="120600"/>
              </a:xfrm>
              <a:prstGeom prst="rect">
                <a:avLst/>
              </a:prstGeom>
              <a:solidFill>
                <a:srgbClr val="58BCC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526"/>
        <p:cNvGrpSpPr/>
        <p:nvPr/>
      </p:nvGrpSpPr>
      <p:grpSpPr>
        <a:xfrm>
          <a:off x="0" y="0"/>
          <a:ext cx="0" cy="0"/>
          <a:chOff x="0" y="0"/>
          <a:chExt cx="0" cy="0"/>
        </a:xfrm>
      </p:grpSpPr>
      <p:sp>
        <p:nvSpPr>
          <p:cNvPr id="527" name="Google Shape;527;p71"/>
          <p:cNvSpPr txBox="1">
            <a:spLocks noGrp="1"/>
          </p:cNvSpPr>
          <p:nvPr>
            <p:ph type="title"/>
          </p:nvPr>
        </p:nvSpPr>
        <p:spPr>
          <a:xfrm>
            <a:off x="410025" y="336875"/>
            <a:ext cx="5158500" cy="2087400"/>
          </a:xfrm>
          <a:prstGeom prst="rect">
            <a:avLst/>
          </a:prstGeom>
          <a:noFill/>
          <a:ln>
            <a:noFill/>
          </a:ln>
        </p:spPr>
        <p:txBody>
          <a:bodyPr spcFirstLastPara="1" wrap="square" lIns="0" tIns="9225" rIns="0" bIns="0" anchor="t" anchorCtr="0">
            <a:spAutoFit/>
          </a:bodyPr>
          <a:lstStyle/>
          <a:p>
            <a:pPr marL="12700" lvl="0" indent="0" algn="l" rtl="0">
              <a:lnSpc>
                <a:spcPct val="100000"/>
              </a:lnSpc>
              <a:spcBef>
                <a:spcPts val="0"/>
              </a:spcBef>
              <a:spcAft>
                <a:spcPts val="0"/>
              </a:spcAft>
              <a:buNone/>
            </a:pPr>
            <a:r>
              <a:rPr lang="en-US"/>
              <a:t>using The socio-ecological framework in gender analysis</a:t>
            </a:r>
            <a:endParaRPr/>
          </a:p>
        </p:txBody>
      </p:sp>
      <p:grpSp>
        <p:nvGrpSpPr>
          <p:cNvPr id="528" name="Google Shape;528;p71"/>
          <p:cNvGrpSpPr/>
          <p:nvPr/>
        </p:nvGrpSpPr>
        <p:grpSpPr>
          <a:xfrm>
            <a:off x="258736" y="2555998"/>
            <a:ext cx="1025425" cy="1025513"/>
            <a:chOff x="9609599" y="8573237"/>
            <a:chExt cx="1691004" cy="1691149"/>
          </a:xfrm>
        </p:grpSpPr>
        <p:sp>
          <p:nvSpPr>
            <p:cNvPr id="529" name="Google Shape;529;p71"/>
            <p:cNvSpPr/>
            <p:nvPr/>
          </p:nvSpPr>
          <p:spPr>
            <a:xfrm>
              <a:off x="9609599" y="8573237"/>
              <a:ext cx="1691004" cy="1691004"/>
            </a:xfrm>
            <a:custGeom>
              <a:avLst/>
              <a:gdLst/>
              <a:ahLst/>
              <a:cxnLst/>
              <a:rect l="l" t="t" r="r" b="b"/>
              <a:pathLst>
                <a:path w="1691004" h="1691004" extrusionOk="0">
                  <a:moveTo>
                    <a:pt x="845293" y="0"/>
                  </a:moveTo>
                  <a:lnTo>
                    <a:pt x="797326" y="1338"/>
                  </a:lnTo>
                  <a:lnTo>
                    <a:pt x="750061" y="5304"/>
                  </a:lnTo>
                  <a:lnTo>
                    <a:pt x="703569" y="11829"/>
                  </a:lnTo>
                  <a:lnTo>
                    <a:pt x="657922" y="20839"/>
                  </a:lnTo>
                  <a:lnTo>
                    <a:pt x="613192" y="32264"/>
                  </a:lnTo>
                  <a:lnTo>
                    <a:pt x="569448" y="46032"/>
                  </a:lnTo>
                  <a:lnTo>
                    <a:pt x="526763" y="62072"/>
                  </a:lnTo>
                  <a:lnTo>
                    <a:pt x="485209" y="80312"/>
                  </a:lnTo>
                  <a:lnTo>
                    <a:pt x="444856" y="100682"/>
                  </a:lnTo>
                  <a:lnTo>
                    <a:pt x="405776" y="123109"/>
                  </a:lnTo>
                  <a:lnTo>
                    <a:pt x="368040" y="147523"/>
                  </a:lnTo>
                  <a:lnTo>
                    <a:pt x="331719" y="173852"/>
                  </a:lnTo>
                  <a:lnTo>
                    <a:pt x="296886" y="202025"/>
                  </a:lnTo>
                  <a:lnTo>
                    <a:pt x="263611" y="231970"/>
                  </a:lnTo>
                  <a:lnTo>
                    <a:pt x="231965" y="263616"/>
                  </a:lnTo>
                  <a:lnTo>
                    <a:pt x="202020" y="296892"/>
                  </a:lnTo>
                  <a:lnTo>
                    <a:pt x="173848" y="331726"/>
                  </a:lnTo>
                  <a:lnTo>
                    <a:pt x="147520" y="368047"/>
                  </a:lnTo>
                  <a:lnTo>
                    <a:pt x="123106" y="405783"/>
                  </a:lnTo>
                  <a:lnTo>
                    <a:pt x="100679" y="444864"/>
                  </a:lnTo>
                  <a:lnTo>
                    <a:pt x="80310" y="485217"/>
                  </a:lnTo>
                  <a:lnTo>
                    <a:pt x="62070" y="526772"/>
                  </a:lnTo>
                  <a:lnTo>
                    <a:pt x="46031" y="569457"/>
                  </a:lnTo>
                  <a:lnTo>
                    <a:pt x="32263" y="613201"/>
                  </a:lnTo>
                  <a:lnTo>
                    <a:pt x="20838" y="657932"/>
                  </a:lnTo>
                  <a:lnTo>
                    <a:pt x="11828" y="703580"/>
                  </a:lnTo>
                  <a:lnTo>
                    <a:pt x="5304" y="750071"/>
                  </a:lnTo>
                  <a:lnTo>
                    <a:pt x="1338" y="797337"/>
                  </a:lnTo>
                  <a:lnTo>
                    <a:pt x="0" y="845304"/>
                  </a:lnTo>
                  <a:lnTo>
                    <a:pt x="1338" y="893271"/>
                  </a:lnTo>
                  <a:lnTo>
                    <a:pt x="5304" y="940536"/>
                  </a:lnTo>
                  <a:lnTo>
                    <a:pt x="11828" y="987027"/>
                  </a:lnTo>
                  <a:lnTo>
                    <a:pt x="20838" y="1032674"/>
                  </a:lnTo>
                  <a:lnTo>
                    <a:pt x="32263" y="1077405"/>
                  </a:lnTo>
                  <a:lnTo>
                    <a:pt x="46031" y="1121149"/>
                  </a:lnTo>
                  <a:lnTo>
                    <a:pt x="62070" y="1163833"/>
                  </a:lnTo>
                  <a:lnTo>
                    <a:pt x="80310" y="1205388"/>
                  </a:lnTo>
                  <a:lnTo>
                    <a:pt x="100679" y="1245741"/>
                  </a:lnTo>
                  <a:lnTo>
                    <a:pt x="123106" y="1284821"/>
                  </a:lnTo>
                  <a:lnTo>
                    <a:pt x="147520" y="1322557"/>
                  </a:lnTo>
                  <a:lnTo>
                    <a:pt x="173848" y="1358877"/>
                  </a:lnTo>
                  <a:lnTo>
                    <a:pt x="202020" y="1393711"/>
                  </a:lnTo>
                  <a:lnTo>
                    <a:pt x="231965" y="1426986"/>
                  </a:lnTo>
                  <a:lnTo>
                    <a:pt x="263611" y="1458632"/>
                  </a:lnTo>
                  <a:lnTo>
                    <a:pt x="296886" y="1488576"/>
                  </a:lnTo>
                  <a:lnTo>
                    <a:pt x="331719" y="1516748"/>
                  </a:lnTo>
                  <a:lnTo>
                    <a:pt x="368040" y="1543077"/>
                  </a:lnTo>
                  <a:lnTo>
                    <a:pt x="405776" y="1567490"/>
                  </a:lnTo>
                  <a:lnTo>
                    <a:pt x="444856" y="1589917"/>
                  </a:lnTo>
                  <a:lnTo>
                    <a:pt x="485209" y="1610287"/>
                  </a:lnTo>
                  <a:lnTo>
                    <a:pt x="526763" y="1628527"/>
                  </a:lnTo>
                  <a:lnTo>
                    <a:pt x="569448" y="1644566"/>
                  </a:lnTo>
                  <a:lnTo>
                    <a:pt x="613192" y="1658334"/>
                  </a:lnTo>
                  <a:lnTo>
                    <a:pt x="657922" y="1669758"/>
                  </a:lnTo>
                  <a:lnTo>
                    <a:pt x="703569" y="1678768"/>
                  </a:lnTo>
                  <a:lnTo>
                    <a:pt x="750061" y="1685292"/>
                  </a:lnTo>
                  <a:lnTo>
                    <a:pt x="797326" y="1689259"/>
                  </a:lnTo>
                  <a:lnTo>
                    <a:pt x="845293" y="1690597"/>
                  </a:lnTo>
                  <a:lnTo>
                    <a:pt x="1690587" y="1690597"/>
                  </a:lnTo>
                  <a:lnTo>
                    <a:pt x="1690587" y="845304"/>
                  </a:lnTo>
                  <a:lnTo>
                    <a:pt x="1689249" y="797337"/>
                  </a:lnTo>
                  <a:lnTo>
                    <a:pt x="1685282" y="750071"/>
                  </a:lnTo>
                  <a:lnTo>
                    <a:pt x="1678758" y="703580"/>
                  </a:lnTo>
                  <a:lnTo>
                    <a:pt x="1669748" y="657932"/>
                  </a:lnTo>
                  <a:lnTo>
                    <a:pt x="1658323" y="613201"/>
                  </a:lnTo>
                  <a:lnTo>
                    <a:pt x="1644556" y="569457"/>
                  </a:lnTo>
                  <a:lnTo>
                    <a:pt x="1628516" y="526772"/>
                  </a:lnTo>
                  <a:lnTo>
                    <a:pt x="1610276" y="485217"/>
                  </a:lnTo>
                  <a:lnTo>
                    <a:pt x="1589907" y="444864"/>
                  </a:lnTo>
                  <a:lnTo>
                    <a:pt x="1567480" y="405783"/>
                  </a:lnTo>
                  <a:lnTo>
                    <a:pt x="1543066" y="368047"/>
                  </a:lnTo>
                  <a:lnTo>
                    <a:pt x="1516738" y="331726"/>
                  </a:lnTo>
                  <a:lnTo>
                    <a:pt x="1488566" y="296892"/>
                  </a:lnTo>
                  <a:lnTo>
                    <a:pt x="1458621" y="263616"/>
                  </a:lnTo>
                  <a:lnTo>
                    <a:pt x="1426976" y="231970"/>
                  </a:lnTo>
                  <a:lnTo>
                    <a:pt x="1393700" y="202025"/>
                  </a:lnTo>
                  <a:lnTo>
                    <a:pt x="1358867" y="173852"/>
                  </a:lnTo>
                  <a:lnTo>
                    <a:pt x="1322547" y="147523"/>
                  </a:lnTo>
                  <a:lnTo>
                    <a:pt x="1284811" y="123109"/>
                  </a:lnTo>
                  <a:lnTo>
                    <a:pt x="1245730" y="100682"/>
                  </a:lnTo>
                  <a:lnTo>
                    <a:pt x="1205377" y="80312"/>
                  </a:lnTo>
                  <a:lnTo>
                    <a:pt x="1163823" y="62072"/>
                  </a:lnTo>
                  <a:lnTo>
                    <a:pt x="1121138" y="46032"/>
                  </a:lnTo>
                  <a:lnTo>
                    <a:pt x="1077395" y="32264"/>
                  </a:lnTo>
                  <a:lnTo>
                    <a:pt x="1032664" y="20839"/>
                  </a:lnTo>
                  <a:lnTo>
                    <a:pt x="987017" y="11829"/>
                  </a:lnTo>
                  <a:lnTo>
                    <a:pt x="940525" y="5304"/>
                  </a:lnTo>
                  <a:lnTo>
                    <a:pt x="893260" y="1338"/>
                  </a:lnTo>
                  <a:lnTo>
                    <a:pt x="845293" y="0"/>
                  </a:lnTo>
                  <a:close/>
                </a:path>
              </a:pathLst>
            </a:custGeom>
            <a:solidFill>
              <a:srgbClr val="F7BFD8"/>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30" name="Google Shape;530;p71"/>
            <p:cNvSpPr/>
            <p:nvPr/>
          </p:nvSpPr>
          <p:spPr>
            <a:xfrm>
              <a:off x="10125292" y="9805309"/>
              <a:ext cx="184784" cy="445134"/>
            </a:xfrm>
            <a:custGeom>
              <a:avLst/>
              <a:gdLst/>
              <a:ahLst/>
              <a:cxnLst/>
              <a:rect l="l" t="t" r="r" b="b"/>
              <a:pathLst>
                <a:path w="184784" h="445134" extrusionOk="0">
                  <a:moveTo>
                    <a:pt x="17652" y="0"/>
                  </a:moveTo>
                  <a:lnTo>
                    <a:pt x="5424" y="41166"/>
                  </a:lnTo>
                  <a:lnTo>
                    <a:pt x="519" y="103750"/>
                  </a:lnTo>
                  <a:lnTo>
                    <a:pt x="0" y="142242"/>
                  </a:lnTo>
                  <a:lnTo>
                    <a:pt x="336" y="185092"/>
                  </a:lnTo>
                  <a:lnTo>
                    <a:pt x="1203" y="231967"/>
                  </a:lnTo>
                  <a:lnTo>
                    <a:pt x="2276" y="282534"/>
                  </a:lnTo>
                  <a:lnTo>
                    <a:pt x="3230" y="336462"/>
                  </a:lnTo>
                  <a:lnTo>
                    <a:pt x="3738" y="393234"/>
                  </a:lnTo>
                  <a:lnTo>
                    <a:pt x="53757" y="412493"/>
                  </a:lnTo>
                  <a:lnTo>
                    <a:pt x="97501" y="426260"/>
                  </a:lnTo>
                  <a:lnTo>
                    <a:pt x="142232" y="437685"/>
                  </a:lnTo>
                  <a:lnTo>
                    <a:pt x="177403" y="444627"/>
                  </a:lnTo>
                  <a:lnTo>
                    <a:pt x="181083" y="399959"/>
                  </a:lnTo>
                  <a:lnTo>
                    <a:pt x="184035" y="344714"/>
                  </a:lnTo>
                  <a:lnTo>
                    <a:pt x="184443" y="296074"/>
                  </a:lnTo>
                  <a:lnTo>
                    <a:pt x="184024" y="241689"/>
                  </a:lnTo>
                  <a:lnTo>
                    <a:pt x="184340" y="192343"/>
                  </a:lnTo>
                  <a:lnTo>
                    <a:pt x="183759" y="148212"/>
                  </a:lnTo>
                  <a:lnTo>
                    <a:pt x="180651" y="109471"/>
                  </a:lnTo>
                  <a:lnTo>
                    <a:pt x="160335" y="48857"/>
                  </a:lnTo>
                  <a:lnTo>
                    <a:pt x="110349" y="11900"/>
                  </a:lnTo>
                  <a:lnTo>
                    <a:pt x="70155" y="2731"/>
                  </a:lnTo>
                  <a:lnTo>
                    <a:pt x="17652" y="0"/>
                  </a:lnTo>
                  <a:close/>
                </a:path>
              </a:pathLst>
            </a:custGeom>
            <a:solidFill>
              <a:srgbClr val="8A664D"/>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31" name="Google Shape;531;p71"/>
            <p:cNvSpPr/>
            <p:nvPr/>
          </p:nvSpPr>
          <p:spPr>
            <a:xfrm>
              <a:off x="10043452" y="9767182"/>
              <a:ext cx="803275" cy="497204"/>
            </a:xfrm>
            <a:custGeom>
              <a:avLst/>
              <a:gdLst/>
              <a:ahLst/>
              <a:cxnLst/>
              <a:rect l="l" t="t" r="r" b="b"/>
              <a:pathLst>
                <a:path w="803275" h="497204" extrusionOk="0">
                  <a:moveTo>
                    <a:pt x="803198" y="46215"/>
                  </a:moveTo>
                  <a:lnTo>
                    <a:pt x="795807" y="42506"/>
                  </a:lnTo>
                  <a:lnTo>
                    <a:pt x="789190" y="40665"/>
                  </a:lnTo>
                  <a:lnTo>
                    <a:pt x="787908" y="40322"/>
                  </a:lnTo>
                  <a:lnTo>
                    <a:pt x="779754" y="39700"/>
                  </a:lnTo>
                  <a:lnTo>
                    <a:pt x="771550" y="40665"/>
                  </a:lnTo>
                  <a:lnTo>
                    <a:pt x="690562" y="19786"/>
                  </a:lnTo>
                  <a:lnTo>
                    <a:pt x="673671" y="15430"/>
                  </a:lnTo>
                  <a:lnTo>
                    <a:pt x="671957" y="13995"/>
                  </a:lnTo>
                  <a:lnTo>
                    <a:pt x="664679" y="7962"/>
                  </a:lnTo>
                  <a:lnTo>
                    <a:pt x="650125" y="4051"/>
                  </a:lnTo>
                  <a:lnTo>
                    <a:pt x="635190" y="4051"/>
                  </a:lnTo>
                  <a:lnTo>
                    <a:pt x="628408" y="8623"/>
                  </a:lnTo>
                  <a:lnTo>
                    <a:pt x="418655" y="13995"/>
                  </a:lnTo>
                  <a:lnTo>
                    <a:pt x="221576" y="4673"/>
                  </a:lnTo>
                  <a:lnTo>
                    <a:pt x="214604" y="0"/>
                  </a:lnTo>
                  <a:lnTo>
                    <a:pt x="200240" y="0"/>
                  </a:lnTo>
                  <a:lnTo>
                    <a:pt x="185229" y="4051"/>
                  </a:lnTo>
                  <a:lnTo>
                    <a:pt x="176237" y="11480"/>
                  </a:lnTo>
                  <a:lnTo>
                    <a:pt x="136677" y="19786"/>
                  </a:lnTo>
                  <a:lnTo>
                    <a:pt x="128473" y="18846"/>
                  </a:lnTo>
                  <a:lnTo>
                    <a:pt x="120307" y="19507"/>
                  </a:lnTo>
                  <a:lnTo>
                    <a:pt x="112420" y="21704"/>
                  </a:lnTo>
                  <a:lnTo>
                    <a:pt x="105029" y="25387"/>
                  </a:lnTo>
                  <a:lnTo>
                    <a:pt x="47294" y="36868"/>
                  </a:lnTo>
                  <a:lnTo>
                    <a:pt x="47866" y="36868"/>
                  </a:lnTo>
                  <a:lnTo>
                    <a:pt x="16891" y="116166"/>
                  </a:lnTo>
                  <a:lnTo>
                    <a:pt x="1460" y="331724"/>
                  </a:lnTo>
                  <a:lnTo>
                    <a:pt x="76" y="386600"/>
                  </a:lnTo>
                  <a:lnTo>
                    <a:pt x="0" y="389674"/>
                  </a:lnTo>
                  <a:lnTo>
                    <a:pt x="10998" y="395973"/>
                  </a:lnTo>
                  <a:lnTo>
                    <a:pt x="51346" y="416344"/>
                  </a:lnTo>
                  <a:lnTo>
                    <a:pt x="92900" y="434581"/>
                  </a:lnTo>
                  <a:lnTo>
                    <a:pt x="135585" y="450621"/>
                  </a:lnTo>
                  <a:lnTo>
                    <a:pt x="179336" y="464388"/>
                  </a:lnTo>
                  <a:lnTo>
                    <a:pt x="224066" y="475818"/>
                  </a:lnTo>
                  <a:lnTo>
                    <a:pt x="236893" y="478358"/>
                  </a:lnTo>
                  <a:lnTo>
                    <a:pt x="269709" y="484835"/>
                  </a:lnTo>
                  <a:lnTo>
                    <a:pt x="316204" y="491350"/>
                  </a:lnTo>
                  <a:lnTo>
                    <a:pt x="363474" y="495325"/>
                  </a:lnTo>
                  <a:lnTo>
                    <a:pt x="411441" y="496658"/>
                  </a:lnTo>
                  <a:lnTo>
                    <a:pt x="746086" y="496658"/>
                  </a:lnTo>
                  <a:lnTo>
                    <a:pt x="751725" y="449199"/>
                  </a:lnTo>
                  <a:lnTo>
                    <a:pt x="803198" y="46215"/>
                  </a:lnTo>
                  <a:close/>
                </a:path>
              </a:pathLst>
            </a:custGeom>
            <a:solidFill>
              <a:srgbClr val="FFFFF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32" name="Google Shape;532;p71"/>
            <p:cNvSpPr/>
            <p:nvPr/>
          </p:nvSpPr>
          <p:spPr>
            <a:xfrm>
              <a:off x="10778484" y="9813378"/>
              <a:ext cx="373379" cy="450850"/>
            </a:xfrm>
            <a:custGeom>
              <a:avLst/>
              <a:gdLst/>
              <a:ahLst/>
              <a:cxnLst/>
              <a:rect l="l" t="t" r="r" b="b"/>
              <a:pathLst>
                <a:path w="373379" h="450850" extrusionOk="0">
                  <a:moveTo>
                    <a:pt x="68168" y="0"/>
                  </a:moveTo>
                  <a:lnTo>
                    <a:pt x="36672" y="27009"/>
                  </a:lnTo>
                  <a:lnTo>
                    <a:pt x="15014" y="62737"/>
                  </a:lnTo>
                  <a:lnTo>
                    <a:pt x="2891" y="104763"/>
                  </a:lnTo>
                  <a:lnTo>
                    <a:pt x="0" y="150665"/>
                  </a:lnTo>
                  <a:lnTo>
                    <a:pt x="6035" y="198022"/>
                  </a:lnTo>
                  <a:lnTo>
                    <a:pt x="20693" y="244411"/>
                  </a:lnTo>
                  <a:lnTo>
                    <a:pt x="40320" y="284391"/>
                  </a:lnTo>
                  <a:lnTo>
                    <a:pt x="73751" y="335871"/>
                  </a:lnTo>
                  <a:lnTo>
                    <a:pt x="98314" y="369037"/>
                  </a:lnTo>
                  <a:lnTo>
                    <a:pt x="129532" y="408813"/>
                  </a:lnTo>
                  <a:lnTo>
                    <a:pt x="163576" y="450455"/>
                  </a:lnTo>
                  <a:lnTo>
                    <a:pt x="373165" y="450455"/>
                  </a:lnTo>
                  <a:lnTo>
                    <a:pt x="353971" y="422037"/>
                  </a:lnTo>
                  <a:lnTo>
                    <a:pt x="319582" y="368100"/>
                  </a:lnTo>
                  <a:lnTo>
                    <a:pt x="289059" y="317692"/>
                  </a:lnTo>
                  <a:lnTo>
                    <a:pt x="261819" y="270776"/>
                  </a:lnTo>
                  <a:lnTo>
                    <a:pt x="214855" y="187286"/>
                  </a:lnTo>
                  <a:lnTo>
                    <a:pt x="193965" y="150642"/>
                  </a:lnTo>
                  <a:lnTo>
                    <a:pt x="174025" y="117352"/>
                  </a:lnTo>
                  <a:lnTo>
                    <a:pt x="134663" y="60696"/>
                  </a:lnTo>
                  <a:lnTo>
                    <a:pt x="92104" y="17039"/>
                  </a:lnTo>
                  <a:lnTo>
                    <a:pt x="68168" y="0"/>
                  </a:lnTo>
                  <a:close/>
                </a:path>
              </a:pathLst>
            </a:custGeom>
            <a:solidFill>
              <a:srgbClr val="8A664D"/>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33" name="Google Shape;533;p71"/>
            <p:cNvSpPr/>
            <p:nvPr/>
          </p:nvSpPr>
          <p:spPr>
            <a:xfrm>
              <a:off x="10748946" y="9813379"/>
              <a:ext cx="409575" cy="450850"/>
            </a:xfrm>
            <a:custGeom>
              <a:avLst/>
              <a:gdLst/>
              <a:ahLst/>
              <a:cxnLst/>
              <a:rect l="l" t="t" r="r" b="b"/>
              <a:pathLst>
                <a:path w="409575" h="450850" extrusionOk="0">
                  <a:moveTo>
                    <a:pt x="97707" y="0"/>
                  </a:moveTo>
                  <a:lnTo>
                    <a:pt x="50045" y="24384"/>
                  </a:lnTo>
                  <a:lnTo>
                    <a:pt x="10107" y="71856"/>
                  </a:lnTo>
                  <a:lnTo>
                    <a:pt x="0" y="106349"/>
                  </a:lnTo>
                  <a:lnTo>
                    <a:pt x="181" y="149131"/>
                  </a:lnTo>
                  <a:lnTo>
                    <a:pt x="13439" y="201043"/>
                  </a:lnTo>
                  <a:lnTo>
                    <a:pt x="42557" y="262923"/>
                  </a:lnTo>
                  <a:lnTo>
                    <a:pt x="61307" y="299647"/>
                  </a:lnTo>
                  <a:lnTo>
                    <a:pt x="82596" y="347128"/>
                  </a:lnTo>
                  <a:lnTo>
                    <a:pt x="105572" y="402345"/>
                  </a:lnTo>
                  <a:lnTo>
                    <a:pt x="124686" y="450454"/>
                  </a:lnTo>
                  <a:lnTo>
                    <a:pt x="409075" y="450454"/>
                  </a:lnTo>
                  <a:lnTo>
                    <a:pt x="380211" y="409745"/>
                  </a:lnTo>
                  <a:lnTo>
                    <a:pt x="351204" y="362657"/>
                  </a:lnTo>
                  <a:lnTo>
                    <a:pt x="324552" y="314357"/>
                  </a:lnTo>
                  <a:lnTo>
                    <a:pt x="299847" y="265914"/>
                  </a:lnTo>
                  <a:lnTo>
                    <a:pt x="254643" y="172878"/>
                  </a:lnTo>
                  <a:lnTo>
                    <a:pt x="233327" y="130425"/>
                  </a:lnTo>
                  <a:lnTo>
                    <a:pt x="212324" y="92108"/>
                  </a:lnTo>
                  <a:lnTo>
                    <a:pt x="191225" y="58997"/>
                  </a:lnTo>
                  <a:lnTo>
                    <a:pt x="147108" y="12669"/>
                  </a:lnTo>
                  <a:lnTo>
                    <a:pt x="123272" y="1592"/>
                  </a:lnTo>
                  <a:lnTo>
                    <a:pt x="97707" y="0"/>
                  </a:lnTo>
                  <a:close/>
                </a:path>
              </a:pathLst>
            </a:custGeom>
            <a:solidFill>
              <a:srgbClr val="FFFFF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34" name="Google Shape;534;p71"/>
            <p:cNvSpPr/>
            <p:nvPr/>
          </p:nvSpPr>
          <p:spPr>
            <a:xfrm>
              <a:off x="10265272" y="9574752"/>
              <a:ext cx="407034" cy="491490"/>
            </a:xfrm>
            <a:custGeom>
              <a:avLst/>
              <a:gdLst/>
              <a:ahLst/>
              <a:cxnLst/>
              <a:rect l="l" t="t" r="r" b="b"/>
              <a:pathLst>
                <a:path w="407034" h="491490" extrusionOk="0">
                  <a:moveTo>
                    <a:pt x="301132" y="0"/>
                  </a:moveTo>
                  <a:lnTo>
                    <a:pt x="152853" y="48741"/>
                  </a:lnTo>
                  <a:lnTo>
                    <a:pt x="148978" y="88352"/>
                  </a:lnTo>
                  <a:lnTo>
                    <a:pt x="140900" y="123141"/>
                  </a:lnTo>
                  <a:lnTo>
                    <a:pt x="125293" y="152261"/>
                  </a:lnTo>
                  <a:lnTo>
                    <a:pt x="98826" y="174859"/>
                  </a:lnTo>
                  <a:lnTo>
                    <a:pt x="58171" y="190087"/>
                  </a:lnTo>
                  <a:lnTo>
                    <a:pt x="0" y="197093"/>
                  </a:lnTo>
                  <a:lnTo>
                    <a:pt x="19283" y="229582"/>
                  </a:lnTo>
                  <a:lnTo>
                    <a:pt x="39044" y="268159"/>
                  </a:lnTo>
                  <a:lnTo>
                    <a:pt x="81089" y="356612"/>
                  </a:lnTo>
                  <a:lnTo>
                    <a:pt x="103917" y="403006"/>
                  </a:lnTo>
                  <a:lnTo>
                    <a:pt x="128309" y="448522"/>
                  </a:lnTo>
                  <a:lnTo>
                    <a:pt x="154539" y="491419"/>
                  </a:lnTo>
                  <a:lnTo>
                    <a:pt x="193358" y="445369"/>
                  </a:lnTo>
                  <a:lnTo>
                    <a:pt x="228562" y="404493"/>
                  </a:lnTo>
                  <a:lnTo>
                    <a:pt x="260912" y="367598"/>
                  </a:lnTo>
                  <a:lnTo>
                    <a:pt x="348460" y="268858"/>
                  </a:lnTo>
                  <a:lnTo>
                    <a:pt x="377014" y="235949"/>
                  </a:lnTo>
                  <a:lnTo>
                    <a:pt x="406521" y="201051"/>
                  </a:lnTo>
                  <a:lnTo>
                    <a:pt x="367738" y="190338"/>
                  </a:lnTo>
                  <a:lnTo>
                    <a:pt x="336721" y="176863"/>
                  </a:lnTo>
                  <a:lnTo>
                    <a:pt x="314011" y="155859"/>
                  </a:lnTo>
                  <a:lnTo>
                    <a:pt x="300149" y="122558"/>
                  </a:lnTo>
                  <a:lnTo>
                    <a:pt x="295675" y="72194"/>
                  </a:lnTo>
                  <a:lnTo>
                    <a:pt x="301132" y="0"/>
                  </a:lnTo>
                  <a:close/>
                </a:path>
              </a:pathLst>
            </a:custGeom>
            <a:solidFill>
              <a:srgbClr val="8A664D"/>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35" name="Google Shape;535;p71"/>
            <p:cNvSpPr/>
            <p:nvPr/>
          </p:nvSpPr>
          <p:spPr>
            <a:xfrm>
              <a:off x="10206964" y="9051816"/>
              <a:ext cx="652145" cy="591820"/>
            </a:xfrm>
            <a:custGeom>
              <a:avLst/>
              <a:gdLst/>
              <a:ahLst/>
              <a:cxnLst/>
              <a:rect l="l" t="t" r="r" b="b"/>
              <a:pathLst>
                <a:path w="652145" h="591820" extrusionOk="0">
                  <a:moveTo>
                    <a:pt x="651852" y="404761"/>
                  </a:moveTo>
                  <a:lnTo>
                    <a:pt x="645172" y="355041"/>
                  </a:lnTo>
                  <a:lnTo>
                    <a:pt x="626313" y="310362"/>
                  </a:lnTo>
                  <a:lnTo>
                    <a:pt x="597077" y="272503"/>
                  </a:lnTo>
                  <a:lnTo>
                    <a:pt x="559219" y="243255"/>
                  </a:lnTo>
                  <a:lnTo>
                    <a:pt x="516610" y="225285"/>
                  </a:lnTo>
                  <a:lnTo>
                    <a:pt x="513816" y="201980"/>
                  </a:lnTo>
                  <a:lnTo>
                    <a:pt x="500849" y="159308"/>
                  </a:lnTo>
                  <a:lnTo>
                    <a:pt x="479933" y="118478"/>
                  </a:lnTo>
                  <a:lnTo>
                    <a:pt x="452081" y="82003"/>
                  </a:lnTo>
                  <a:lnTo>
                    <a:pt x="419150" y="51930"/>
                  </a:lnTo>
                  <a:lnTo>
                    <a:pt x="382117" y="28473"/>
                  </a:lnTo>
                  <a:lnTo>
                    <a:pt x="341960" y="11849"/>
                  </a:lnTo>
                  <a:lnTo>
                    <a:pt x="299707" y="2286"/>
                  </a:lnTo>
                  <a:lnTo>
                    <a:pt x="256311" y="0"/>
                  </a:lnTo>
                  <a:lnTo>
                    <a:pt x="212775" y="5232"/>
                  </a:lnTo>
                  <a:lnTo>
                    <a:pt x="170103" y="18199"/>
                  </a:lnTo>
                  <a:lnTo>
                    <a:pt x="129260" y="39116"/>
                  </a:lnTo>
                  <a:lnTo>
                    <a:pt x="92316" y="67259"/>
                  </a:lnTo>
                  <a:lnTo>
                    <a:pt x="60921" y="101028"/>
                  </a:lnTo>
                  <a:lnTo>
                    <a:pt x="35521" y="139280"/>
                  </a:lnTo>
                  <a:lnTo>
                    <a:pt x="16586" y="180873"/>
                  </a:lnTo>
                  <a:lnTo>
                    <a:pt x="4597" y="224663"/>
                  </a:lnTo>
                  <a:lnTo>
                    <a:pt x="0" y="269519"/>
                  </a:lnTo>
                  <a:lnTo>
                    <a:pt x="3276" y="314274"/>
                  </a:lnTo>
                  <a:lnTo>
                    <a:pt x="14884" y="357797"/>
                  </a:lnTo>
                  <a:lnTo>
                    <a:pt x="35280" y="398957"/>
                  </a:lnTo>
                  <a:lnTo>
                    <a:pt x="63614" y="435102"/>
                  </a:lnTo>
                  <a:lnTo>
                    <a:pt x="97878" y="464337"/>
                  </a:lnTo>
                  <a:lnTo>
                    <a:pt x="136855" y="486587"/>
                  </a:lnTo>
                  <a:lnTo>
                    <a:pt x="179311" y="501764"/>
                  </a:lnTo>
                  <a:lnTo>
                    <a:pt x="224015" y="509803"/>
                  </a:lnTo>
                  <a:lnTo>
                    <a:pt x="269722" y="510641"/>
                  </a:lnTo>
                  <a:lnTo>
                    <a:pt x="308000" y="505218"/>
                  </a:lnTo>
                  <a:lnTo>
                    <a:pt x="332574" y="537006"/>
                  </a:lnTo>
                  <a:lnTo>
                    <a:pt x="370420" y="566254"/>
                  </a:lnTo>
                  <a:lnTo>
                    <a:pt x="415099" y="585101"/>
                  </a:lnTo>
                  <a:lnTo>
                    <a:pt x="464820" y="591794"/>
                  </a:lnTo>
                  <a:lnTo>
                    <a:pt x="514540" y="585101"/>
                  </a:lnTo>
                  <a:lnTo>
                    <a:pt x="559219" y="566254"/>
                  </a:lnTo>
                  <a:lnTo>
                    <a:pt x="597077" y="537006"/>
                  </a:lnTo>
                  <a:lnTo>
                    <a:pt x="626313" y="499160"/>
                  </a:lnTo>
                  <a:lnTo>
                    <a:pt x="645172" y="454482"/>
                  </a:lnTo>
                  <a:lnTo>
                    <a:pt x="651852" y="404761"/>
                  </a:lnTo>
                  <a:close/>
                </a:path>
              </a:pathLst>
            </a:custGeom>
            <a:solidFill>
              <a:srgbClr val="231D20"/>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pic>
          <p:nvPicPr>
            <p:cNvPr id="536" name="Google Shape;536;p71"/>
            <p:cNvPicPr preferRelativeResize="0"/>
            <p:nvPr/>
          </p:nvPicPr>
          <p:blipFill rotWithShape="1">
            <a:blip r:embed="rId3">
              <a:alphaModFix/>
            </a:blip>
            <a:srcRect/>
            <a:stretch/>
          </p:blipFill>
          <p:spPr>
            <a:xfrm>
              <a:off x="10475655" y="9511925"/>
              <a:ext cx="88929" cy="88939"/>
            </a:xfrm>
            <a:prstGeom prst="rect">
              <a:avLst/>
            </a:prstGeom>
            <a:noFill/>
            <a:ln>
              <a:noFill/>
            </a:ln>
          </p:spPr>
        </p:pic>
        <p:sp>
          <p:nvSpPr>
            <p:cNvPr id="537" name="Google Shape;537;p71"/>
            <p:cNvSpPr/>
            <p:nvPr/>
          </p:nvSpPr>
          <p:spPr>
            <a:xfrm>
              <a:off x="10220867" y="9156139"/>
              <a:ext cx="464184" cy="518159"/>
            </a:xfrm>
            <a:custGeom>
              <a:avLst/>
              <a:gdLst/>
              <a:ahLst/>
              <a:cxnLst/>
              <a:rect l="l" t="t" r="r" b="b"/>
              <a:pathLst>
                <a:path w="464184" h="518159" extrusionOk="0">
                  <a:moveTo>
                    <a:pt x="182266" y="0"/>
                  </a:moveTo>
                  <a:lnTo>
                    <a:pt x="136899" y="6157"/>
                  </a:lnTo>
                  <a:lnTo>
                    <a:pt x="95396" y="21285"/>
                  </a:lnTo>
                  <a:lnTo>
                    <a:pt x="60625" y="46032"/>
                  </a:lnTo>
                  <a:lnTo>
                    <a:pt x="37630" y="79066"/>
                  </a:lnTo>
                  <a:lnTo>
                    <a:pt x="22001" y="122695"/>
                  </a:lnTo>
                  <a:lnTo>
                    <a:pt x="12587" y="172912"/>
                  </a:lnTo>
                  <a:lnTo>
                    <a:pt x="8239" y="225713"/>
                  </a:lnTo>
                  <a:lnTo>
                    <a:pt x="0" y="265305"/>
                  </a:lnTo>
                  <a:lnTo>
                    <a:pt x="1802" y="309140"/>
                  </a:lnTo>
                  <a:lnTo>
                    <a:pt x="12399" y="354653"/>
                  </a:lnTo>
                  <a:lnTo>
                    <a:pt x="30545" y="399278"/>
                  </a:lnTo>
                  <a:lnTo>
                    <a:pt x="54991" y="440450"/>
                  </a:lnTo>
                  <a:lnTo>
                    <a:pt x="84492" y="475602"/>
                  </a:lnTo>
                  <a:lnTo>
                    <a:pt x="117801" y="502170"/>
                  </a:lnTo>
                  <a:lnTo>
                    <a:pt x="153669" y="517588"/>
                  </a:lnTo>
                  <a:lnTo>
                    <a:pt x="261127" y="517912"/>
                  </a:lnTo>
                  <a:lnTo>
                    <a:pt x="322018" y="500580"/>
                  </a:lnTo>
                  <a:lnTo>
                    <a:pt x="358905" y="449898"/>
                  </a:lnTo>
                  <a:lnTo>
                    <a:pt x="394353" y="350169"/>
                  </a:lnTo>
                  <a:lnTo>
                    <a:pt x="401878" y="349302"/>
                  </a:lnTo>
                  <a:lnTo>
                    <a:pt x="420076" y="342219"/>
                  </a:lnTo>
                  <a:lnTo>
                    <a:pt x="442383" y="322198"/>
                  </a:lnTo>
                  <a:lnTo>
                    <a:pt x="462236" y="282517"/>
                  </a:lnTo>
                  <a:lnTo>
                    <a:pt x="464038" y="235763"/>
                  </a:lnTo>
                  <a:lnTo>
                    <a:pt x="442222" y="213647"/>
                  </a:lnTo>
                  <a:lnTo>
                    <a:pt x="412218" y="214318"/>
                  </a:lnTo>
                  <a:lnTo>
                    <a:pt x="389453" y="235922"/>
                  </a:lnTo>
                  <a:lnTo>
                    <a:pt x="390727" y="215056"/>
                  </a:lnTo>
                  <a:lnTo>
                    <a:pt x="389144" y="164958"/>
                  </a:lnTo>
                  <a:lnTo>
                    <a:pt x="376598" y="104371"/>
                  </a:lnTo>
                  <a:lnTo>
                    <a:pt x="344983" y="52042"/>
                  </a:lnTo>
                  <a:lnTo>
                    <a:pt x="312855" y="28832"/>
                  </a:lnTo>
                  <a:lnTo>
                    <a:pt x="273113" y="11988"/>
                  </a:lnTo>
                  <a:lnTo>
                    <a:pt x="228627" y="2160"/>
                  </a:lnTo>
                  <a:lnTo>
                    <a:pt x="182266" y="0"/>
                  </a:lnTo>
                  <a:close/>
                </a:path>
              </a:pathLst>
            </a:custGeom>
            <a:solidFill>
              <a:srgbClr val="926B52"/>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38" name="Google Shape;538;p71"/>
            <p:cNvSpPr/>
            <p:nvPr/>
          </p:nvSpPr>
          <p:spPr>
            <a:xfrm>
              <a:off x="10286709" y="9513591"/>
              <a:ext cx="179070" cy="55879"/>
            </a:xfrm>
            <a:custGeom>
              <a:avLst/>
              <a:gdLst/>
              <a:ahLst/>
              <a:cxnLst/>
              <a:rect l="l" t="t" r="r" b="b"/>
              <a:pathLst>
                <a:path w="179070" h="55879" extrusionOk="0">
                  <a:moveTo>
                    <a:pt x="0" y="0"/>
                  </a:moveTo>
                  <a:lnTo>
                    <a:pt x="21051" y="32518"/>
                  </a:lnTo>
                  <a:lnTo>
                    <a:pt x="53910" y="51360"/>
                  </a:lnTo>
                  <a:lnTo>
                    <a:pt x="94149" y="55382"/>
                  </a:lnTo>
                  <a:lnTo>
                    <a:pt x="137339" y="43442"/>
                  </a:lnTo>
                  <a:lnTo>
                    <a:pt x="179052" y="14397"/>
                  </a:lnTo>
                  <a:lnTo>
                    <a:pt x="131538" y="16267"/>
                  </a:lnTo>
                  <a:lnTo>
                    <a:pt x="83534" y="14203"/>
                  </a:lnTo>
                  <a:lnTo>
                    <a:pt x="38525" y="8637"/>
                  </a:lnTo>
                  <a:lnTo>
                    <a:pt x="0" y="0"/>
                  </a:lnTo>
                  <a:close/>
                </a:path>
              </a:pathLst>
            </a:custGeom>
            <a:solidFill>
              <a:srgbClr val="FFFFF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39" name="Google Shape;539;p71"/>
            <p:cNvSpPr/>
            <p:nvPr/>
          </p:nvSpPr>
          <p:spPr>
            <a:xfrm>
              <a:off x="10233304" y="9358229"/>
              <a:ext cx="295909" cy="47625"/>
            </a:xfrm>
            <a:custGeom>
              <a:avLst/>
              <a:gdLst/>
              <a:ahLst/>
              <a:cxnLst/>
              <a:rect l="l" t="t" r="r" b="b"/>
              <a:pathLst>
                <a:path w="295909" h="47625" extrusionOk="0">
                  <a:moveTo>
                    <a:pt x="119786" y="30276"/>
                  </a:moveTo>
                  <a:lnTo>
                    <a:pt x="114731" y="23456"/>
                  </a:lnTo>
                  <a:lnTo>
                    <a:pt x="112509" y="21259"/>
                  </a:lnTo>
                  <a:lnTo>
                    <a:pt x="112509" y="27279"/>
                  </a:lnTo>
                  <a:lnTo>
                    <a:pt x="100253" y="21094"/>
                  </a:lnTo>
                  <a:lnTo>
                    <a:pt x="105727" y="23520"/>
                  </a:lnTo>
                  <a:lnTo>
                    <a:pt x="112407" y="27203"/>
                  </a:lnTo>
                  <a:lnTo>
                    <a:pt x="112509" y="21259"/>
                  </a:lnTo>
                  <a:lnTo>
                    <a:pt x="73152" y="1828"/>
                  </a:lnTo>
                  <a:lnTo>
                    <a:pt x="53873" y="0"/>
                  </a:lnTo>
                  <a:lnTo>
                    <a:pt x="47447" y="317"/>
                  </a:lnTo>
                  <a:lnTo>
                    <a:pt x="47447" y="11874"/>
                  </a:lnTo>
                  <a:lnTo>
                    <a:pt x="37604" y="12090"/>
                  </a:lnTo>
                  <a:lnTo>
                    <a:pt x="38277" y="12026"/>
                  </a:lnTo>
                  <a:lnTo>
                    <a:pt x="45961" y="11836"/>
                  </a:lnTo>
                  <a:lnTo>
                    <a:pt x="47447" y="11874"/>
                  </a:lnTo>
                  <a:lnTo>
                    <a:pt x="47447" y="317"/>
                  </a:lnTo>
                  <a:lnTo>
                    <a:pt x="45593" y="393"/>
                  </a:lnTo>
                  <a:lnTo>
                    <a:pt x="37376" y="1498"/>
                  </a:lnTo>
                  <a:lnTo>
                    <a:pt x="29260" y="3289"/>
                  </a:lnTo>
                  <a:lnTo>
                    <a:pt x="24930" y="4610"/>
                  </a:lnTo>
                  <a:lnTo>
                    <a:pt x="24930" y="13423"/>
                  </a:lnTo>
                  <a:lnTo>
                    <a:pt x="2108" y="19545"/>
                  </a:lnTo>
                  <a:lnTo>
                    <a:pt x="8089" y="17360"/>
                  </a:lnTo>
                  <a:lnTo>
                    <a:pt x="15468" y="15252"/>
                  </a:lnTo>
                  <a:lnTo>
                    <a:pt x="22987" y="13677"/>
                  </a:lnTo>
                  <a:lnTo>
                    <a:pt x="24930" y="13423"/>
                  </a:lnTo>
                  <a:lnTo>
                    <a:pt x="24930" y="4610"/>
                  </a:lnTo>
                  <a:lnTo>
                    <a:pt x="21234" y="5715"/>
                  </a:lnTo>
                  <a:lnTo>
                    <a:pt x="13652" y="9194"/>
                  </a:lnTo>
                  <a:lnTo>
                    <a:pt x="6616" y="13677"/>
                  </a:lnTo>
                  <a:lnTo>
                    <a:pt x="0" y="19367"/>
                  </a:lnTo>
                  <a:lnTo>
                    <a:pt x="0" y="19748"/>
                  </a:lnTo>
                  <a:lnTo>
                    <a:pt x="406" y="20154"/>
                  </a:lnTo>
                  <a:lnTo>
                    <a:pt x="990" y="19951"/>
                  </a:lnTo>
                  <a:lnTo>
                    <a:pt x="117335" y="30568"/>
                  </a:lnTo>
                  <a:lnTo>
                    <a:pt x="118973" y="31673"/>
                  </a:lnTo>
                  <a:lnTo>
                    <a:pt x="119316" y="31686"/>
                  </a:lnTo>
                  <a:lnTo>
                    <a:pt x="119659" y="31267"/>
                  </a:lnTo>
                  <a:lnTo>
                    <a:pt x="119545" y="30835"/>
                  </a:lnTo>
                  <a:lnTo>
                    <a:pt x="119786" y="30276"/>
                  </a:lnTo>
                  <a:close/>
                </a:path>
                <a:path w="295909" h="47625" extrusionOk="0">
                  <a:moveTo>
                    <a:pt x="295541" y="47066"/>
                  </a:moveTo>
                  <a:lnTo>
                    <a:pt x="295351" y="46570"/>
                  </a:lnTo>
                  <a:lnTo>
                    <a:pt x="292696" y="43002"/>
                  </a:lnTo>
                  <a:lnTo>
                    <a:pt x="292696" y="46151"/>
                  </a:lnTo>
                  <a:lnTo>
                    <a:pt x="272796" y="36131"/>
                  </a:lnTo>
                  <a:lnTo>
                    <a:pt x="274256" y="36588"/>
                  </a:lnTo>
                  <a:lnTo>
                    <a:pt x="281317" y="39560"/>
                  </a:lnTo>
                  <a:lnTo>
                    <a:pt x="288099" y="43129"/>
                  </a:lnTo>
                  <a:lnTo>
                    <a:pt x="292696" y="46151"/>
                  </a:lnTo>
                  <a:lnTo>
                    <a:pt x="292696" y="43002"/>
                  </a:lnTo>
                  <a:lnTo>
                    <a:pt x="261112" y="21272"/>
                  </a:lnTo>
                  <a:lnTo>
                    <a:pt x="261112" y="32727"/>
                  </a:lnTo>
                  <a:lnTo>
                    <a:pt x="248450" y="30264"/>
                  </a:lnTo>
                  <a:lnTo>
                    <a:pt x="252018" y="30784"/>
                  </a:lnTo>
                  <a:lnTo>
                    <a:pt x="259524" y="32308"/>
                  </a:lnTo>
                  <a:lnTo>
                    <a:pt x="261112" y="32727"/>
                  </a:lnTo>
                  <a:lnTo>
                    <a:pt x="261112" y="21272"/>
                  </a:lnTo>
                  <a:lnTo>
                    <a:pt x="229374" y="16294"/>
                  </a:lnTo>
                  <a:lnTo>
                    <a:pt x="227977" y="16370"/>
                  </a:lnTo>
                  <a:lnTo>
                    <a:pt x="227977" y="28308"/>
                  </a:lnTo>
                  <a:lnTo>
                    <a:pt x="209042" y="28702"/>
                  </a:lnTo>
                  <a:lnTo>
                    <a:pt x="213766" y="28333"/>
                  </a:lnTo>
                  <a:lnTo>
                    <a:pt x="221449" y="28130"/>
                  </a:lnTo>
                  <a:lnTo>
                    <a:pt x="227977" y="28308"/>
                  </a:lnTo>
                  <a:lnTo>
                    <a:pt x="227977" y="16370"/>
                  </a:lnTo>
                  <a:lnTo>
                    <a:pt x="189153" y="25514"/>
                  </a:lnTo>
                  <a:lnTo>
                    <a:pt x="175437" y="35953"/>
                  </a:lnTo>
                  <a:lnTo>
                    <a:pt x="175920" y="36398"/>
                  </a:lnTo>
                  <a:lnTo>
                    <a:pt x="183578" y="33629"/>
                  </a:lnTo>
                  <a:lnTo>
                    <a:pt x="190957" y="31508"/>
                  </a:lnTo>
                  <a:lnTo>
                    <a:pt x="198475" y="29933"/>
                  </a:lnTo>
                  <a:lnTo>
                    <a:pt x="202476" y="29413"/>
                  </a:lnTo>
                  <a:lnTo>
                    <a:pt x="176276" y="36449"/>
                  </a:lnTo>
                  <a:lnTo>
                    <a:pt x="294347" y="47231"/>
                  </a:lnTo>
                  <a:lnTo>
                    <a:pt x="294805" y="47523"/>
                  </a:lnTo>
                  <a:lnTo>
                    <a:pt x="295186" y="47523"/>
                  </a:lnTo>
                  <a:lnTo>
                    <a:pt x="295541" y="47066"/>
                  </a:lnTo>
                  <a:close/>
                </a:path>
              </a:pathLst>
            </a:custGeom>
            <a:solidFill>
              <a:srgbClr val="231D20"/>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40" name="Google Shape;540;p71"/>
            <p:cNvSpPr/>
            <p:nvPr/>
          </p:nvSpPr>
          <p:spPr>
            <a:xfrm>
              <a:off x="10893771" y="9395714"/>
              <a:ext cx="64770" cy="128904"/>
            </a:xfrm>
            <a:custGeom>
              <a:avLst/>
              <a:gdLst/>
              <a:ahLst/>
              <a:cxnLst/>
              <a:rect l="l" t="t" r="r" b="b"/>
              <a:pathLst>
                <a:path w="64770" h="128904" extrusionOk="0">
                  <a:moveTo>
                    <a:pt x="32156" y="0"/>
                  </a:moveTo>
                  <a:lnTo>
                    <a:pt x="0" y="128624"/>
                  </a:lnTo>
                  <a:lnTo>
                    <a:pt x="64312" y="128624"/>
                  </a:lnTo>
                  <a:lnTo>
                    <a:pt x="32156" y="0"/>
                  </a:lnTo>
                  <a:close/>
                </a:path>
              </a:pathLst>
            </a:custGeom>
            <a:solidFill>
              <a:srgbClr val="ED2891"/>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41" name="Google Shape;541;p71"/>
            <p:cNvSpPr/>
            <p:nvPr/>
          </p:nvSpPr>
          <p:spPr>
            <a:xfrm>
              <a:off x="10893771" y="9071494"/>
              <a:ext cx="64770" cy="453390"/>
            </a:xfrm>
            <a:custGeom>
              <a:avLst/>
              <a:gdLst/>
              <a:ahLst/>
              <a:cxnLst/>
              <a:rect l="l" t="t" r="r" b="b"/>
              <a:pathLst>
                <a:path w="64770" h="453390" extrusionOk="0">
                  <a:moveTo>
                    <a:pt x="32156" y="0"/>
                  </a:moveTo>
                  <a:lnTo>
                    <a:pt x="32156" y="324220"/>
                  </a:lnTo>
                </a:path>
                <a:path w="64770" h="453390" extrusionOk="0">
                  <a:moveTo>
                    <a:pt x="32156" y="324220"/>
                  </a:moveTo>
                  <a:lnTo>
                    <a:pt x="0" y="452844"/>
                  </a:lnTo>
                  <a:lnTo>
                    <a:pt x="64312" y="452844"/>
                  </a:lnTo>
                  <a:lnTo>
                    <a:pt x="32156" y="324220"/>
                  </a:lnTo>
                </a:path>
              </a:pathLst>
            </a:custGeom>
            <a:noFill/>
            <a:ln w="18175" cap="flat" cmpd="sng">
              <a:solidFill>
                <a:srgbClr val="ED2891"/>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42" name="Google Shape;542;p71"/>
            <p:cNvSpPr/>
            <p:nvPr/>
          </p:nvSpPr>
          <p:spPr>
            <a:xfrm>
              <a:off x="10209492" y="8793714"/>
              <a:ext cx="852804" cy="569595"/>
            </a:xfrm>
            <a:custGeom>
              <a:avLst/>
              <a:gdLst/>
              <a:ahLst/>
              <a:cxnLst/>
              <a:rect l="l" t="t" r="r" b="b"/>
              <a:pathLst>
                <a:path w="852804" h="569595" extrusionOk="0">
                  <a:moveTo>
                    <a:pt x="852347" y="488569"/>
                  </a:moveTo>
                  <a:lnTo>
                    <a:pt x="848880" y="477456"/>
                  </a:lnTo>
                  <a:lnTo>
                    <a:pt x="556260" y="36169"/>
                  </a:lnTo>
                  <a:lnTo>
                    <a:pt x="550379" y="32778"/>
                  </a:lnTo>
                  <a:lnTo>
                    <a:pt x="543941" y="32385"/>
                  </a:lnTo>
                  <a:lnTo>
                    <a:pt x="21894" y="0"/>
                  </a:lnTo>
                  <a:lnTo>
                    <a:pt x="10541" y="2552"/>
                  </a:lnTo>
                  <a:lnTo>
                    <a:pt x="2806" y="10248"/>
                  </a:lnTo>
                  <a:lnTo>
                    <a:pt x="0" y="20802"/>
                  </a:lnTo>
                  <a:lnTo>
                    <a:pt x="3479" y="31915"/>
                  </a:lnTo>
                  <a:lnTo>
                    <a:pt x="153898" y="258775"/>
                  </a:lnTo>
                  <a:lnTo>
                    <a:pt x="143522" y="263575"/>
                  </a:lnTo>
                  <a:lnTo>
                    <a:pt x="106108" y="290055"/>
                  </a:lnTo>
                  <a:lnTo>
                    <a:pt x="73875" y="323037"/>
                  </a:lnTo>
                  <a:lnTo>
                    <a:pt x="47891" y="361810"/>
                  </a:lnTo>
                  <a:lnTo>
                    <a:pt x="29210" y="405638"/>
                  </a:lnTo>
                  <a:lnTo>
                    <a:pt x="26708" y="413512"/>
                  </a:lnTo>
                  <a:lnTo>
                    <a:pt x="110705" y="431266"/>
                  </a:lnTo>
                  <a:lnTo>
                    <a:pt x="184543" y="435038"/>
                  </a:lnTo>
                  <a:lnTo>
                    <a:pt x="237045" y="432015"/>
                  </a:lnTo>
                  <a:lnTo>
                    <a:pt x="257035" y="429412"/>
                  </a:lnTo>
                  <a:lnTo>
                    <a:pt x="307733" y="514667"/>
                  </a:lnTo>
                  <a:lnTo>
                    <a:pt x="349885" y="557110"/>
                  </a:lnTo>
                  <a:lnTo>
                    <a:pt x="406196" y="569328"/>
                  </a:lnTo>
                  <a:lnTo>
                    <a:pt x="499402" y="563956"/>
                  </a:lnTo>
                  <a:lnTo>
                    <a:pt x="501904" y="556094"/>
                  </a:lnTo>
                  <a:lnTo>
                    <a:pt x="511987" y="509524"/>
                  </a:lnTo>
                  <a:lnTo>
                    <a:pt x="512495" y="489648"/>
                  </a:lnTo>
                  <a:lnTo>
                    <a:pt x="830453" y="509371"/>
                  </a:lnTo>
                  <a:lnTo>
                    <a:pt x="841819" y="506818"/>
                  </a:lnTo>
                  <a:lnTo>
                    <a:pt x="849553" y="499122"/>
                  </a:lnTo>
                  <a:lnTo>
                    <a:pt x="852347" y="488569"/>
                  </a:lnTo>
                  <a:close/>
                </a:path>
              </a:pathLst>
            </a:custGeom>
            <a:solidFill>
              <a:srgbClr val="FFFFF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43" name="Google Shape;543;p71"/>
            <p:cNvSpPr/>
            <p:nvPr/>
          </p:nvSpPr>
          <p:spPr>
            <a:xfrm>
              <a:off x="10209503" y="8793704"/>
              <a:ext cx="852804" cy="509904"/>
            </a:xfrm>
            <a:custGeom>
              <a:avLst/>
              <a:gdLst/>
              <a:ahLst/>
              <a:cxnLst/>
              <a:rect l="l" t="t" r="r" b="b"/>
              <a:pathLst>
                <a:path w="852804" h="509904" extrusionOk="0">
                  <a:moveTo>
                    <a:pt x="543935" y="32386"/>
                  </a:moveTo>
                  <a:lnTo>
                    <a:pt x="21888" y="0"/>
                  </a:lnTo>
                  <a:lnTo>
                    <a:pt x="10533" y="2552"/>
                  </a:lnTo>
                  <a:lnTo>
                    <a:pt x="2795" y="10252"/>
                  </a:lnTo>
                  <a:lnTo>
                    <a:pt x="0" y="20804"/>
                  </a:lnTo>
                  <a:lnTo>
                    <a:pt x="3469" y="31915"/>
                  </a:lnTo>
                  <a:lnTo>
                    <a:pt x="186197" y="307467"/>
                  </a:lnTo>
                  <a:lnTo>
                    <a:pt x="202548" y="295263"/>
                  </a:lnTo>
                  <a:lnTo>
                    <a:pt x="232571" y="302037"/>
                  </a:lnTo>
                  <a:lnTo>
                    <a:pt x="272169" y="323108"/>
                  </a:lnTo>
                  <a:lnTo>
                    <a:pt x="317245" y="353798"/>
                  </a:lnTo>
                  <a:lnTo>
                    <a:pt x="363702" y="389425"/>
                  </a:lnTo>
                  <a:lnTo>
                    <a:pt x="407444" y="425311"/>
                  </a:lnTo>
                  <a:lnTo>
                    <a:pt x="444372" y="456776"/>
                  </a:lnTo>
                  <a:lnTo>
                    <a:pt x="470391" y="479140"/>
                  </a:lnTo>
                  <a:lnTo>
                    <a:pt x="481403" y="487723"/>
                  </a:lnTo>
                  <a:lnTo>
                    <a:pt x="830450" y="509377"/>
                  </a:lnTo>
                  <a:lnTo>
                    <a:pt x="841810" y="506828"/>
                  </a:lnTo>
                  <a:lnTo>
                    <a:pt x="849551" y="499128"/>
                  </a:lnTo>
                  <a:lnTo>
                    <a:pt x="852348" y="488574"/>
                  </a:lnTo>
                  <a:lnTo>
                    <a:pt x="848878" y="477461"/>
                  </a:lnTo>
                  <a:lnTo>
                    <a:pt x="559809" y="41548"/>
                  </a:lnTo>
                  <a:lnTo>
                    <a:pt x="556248" y="36176"/>
                  </a:lnTo>
                  <a:lnTo>
                    <a:pt x="550374" y="32784"/>
                  </a:lnTo>
                  <a:lnTo>
                    <a:pt x="543935" y="32386"/>
                  </a:lnTo>
                </a:path>
              </a:pathLst>
            </a:custGeom>
            <a:noFill/>
            <a:ln w="210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grpSp>
      <p:pic>
        <p:nvPicPr>
          <p:cNvPr id="544" name="Google Shape;544;p71"/>
          <p:cNvPicPr preferRelativeResize="0"/>
          <p:nvPr/>
        </p:nvPicPr>
        <p:blipFill rotWithShape="1">
          <a:blip r:embed="rId4">
            <a:alphaModFix/>
          </a:blip>
          <a:srcRect/>
          <a:stretch/>
        </p:blipFill>
        <p:spPr>
          <a:xfrm>
            <a:off x="258861" y="4834231"/>
            <a:ext cx="1025175" cy="1025181"/>
          </a:xfrm>
          <a:prstGeom prst="rect">
            <a:avLst/>
          </a:prstGeom>
          <a:noFill/>
          <a:ln>
            <a:noFill/>
          </a:ln>
        </p:spPr>
      </p:pic>
      <p:pic>
        <p:nvPicPr>
          <p:cNvPr id="545" name="Google Shape;545;p71"/>
          <p:cNvPicPr preferRelativeResize="0"/>
          <p:nvPr/>
        </p:nvPicPr>
        <p:blipFill rotWithShape="1">
          <a:blip r:embed="rId5">
            <a:alphaModFix/>
          </a:blip>
          <a:srcRect/>
          <a:stretch/>
        </p:blipFill>
        <p:spPr>
          <a:xfrm>
            <a:off x="5911452" y="488931"/>
            <a:ext cx="1025176" cy="1025181"/>
          </a:xfrm>
          <a:prstGeom prst="rect">
            <a:avLst/>
          </a:prstGeom>
          <a:noFill/>
          <a:ln>
            <a:noFill/>
          </a:ln>
        </p:spPr>
      </p:pic>
      <p:grpSp>
        <p:nvGrpSpPr>
          <p:cNvPr id="546" name="Google Shape;546;p71"/>
          <p:cNvGrpSpPr/>
          <p:nvPr/>
        </p:nvGrpSpPr>
        <p:grpSpPr>
          <a:xfrm>
            <a:off x="5836253" y="2510262"/>
            <a:ext cx="1025425" cy="1025425"/>
            <a:chOff x="9609582" y="2899962"/>
            <a:chExt cx="1691004" cy="1691004"/>
          </a:xfrm>
        </p:grpSpPr>
        <p:sp>
          <p:nvSpPr>
            <p:cNvPr id="547" name="Google Shape;547;p71"/>
            <p:cNvSpPr/>
            <p:nvPr/>
          </p:nvSpPr>
          <p:spPr>
            <a:xfrm>
              <a:off x="9609582" y="2899962"/>
              <a:ext cx="1691004" cy="1691004"/>
            </a:xfrm>
            <a:custGeom>
              <a:avLst/>
              <a:gdLst/>
              <a:ahLst/>
              <a:cxnLst/>
              <a:rect l="l" t="t" r="r" b="b"/>
              <a:pathLst>
                <a:path w="1691004" h="1691004" extrusionOk="0">
                  <a:moveTo>
                    <a:pt x="1690598" y="845299"/>
                  </a:moveTo>
                  <a:lnTo>
                    <a:pt x="1689252" y="797331"/>
                  </a:lnTo>
                  <a:lnTo>
                    <a:pt x="1685290" y="750062"/>
                  </a:lnTo>
                  <a:lnTo>
                    <a:pt x="1678762" y="703580"/>
                  </a:lnTo>
                  <a:lnTo>
                    <a:pt x="1669757" y="657923"/>
                  </a:lnTo>
                  <a:lnTo>
                    <a:pt x="1658327" y="613194"/>
                  </a:lnTo>
                  <a:lnTo>
                    <a:pt x="1644561" y="569455"/>
                  </a:lnTo>
                  <a:lnTo>
                    <a:pt x="1628521" y="526770"/>
                  </a:lnTo>
                  <a:lnTo>
                    <a:pt x="1610283" y="485216"/>
                  </a:lnTo>
                  <a:lnTo>
                    <a:pt x="1589913" y="444855"/>
                  </a:lnTo>
                  <a:lnTo>
                    <a:pt x="1567484" y="405777"/>
                  </a:lnTo>
                  <a:lnTo>
                    <a:pt x="1543075" y="368046"/>
                  </a:lnTo>
                  <a:lnTo>
                    <a:pt x="1516748" y="331724"/>
                  </a:lnTo>
                  <a:lnTo>
                    <a:pt x="1488579" y="296887"/>
                  </a:lnTo>
                  <a:lnTo>
                    <a:pt x="1458633" y="263613"/>
                  </a:lnTo>
                  <a:lnTo>
                    <a:pt x="1426984" y="231965"/>
                  </a:lnTo>
                  <a:lnTo>
                    <a:pt x="1393710" y="202018"/>
                  </a:lnTo>
                  <a:lnTo>
                    <a:pt x="1358874" y="173850"/>
                  </a:lnTo>
                  <a:lnTo>
                    <a:pt x="1322552" y="147523"/>
                  </a:lnTo>
                  <a:lnTo>
                    <a:pt x="1284820" y="123101"/>
                  </a:lnTo>
                  <a:lnTo>
                    <a:pt x="1245743" y="100672"/>
                  </a:lnTo>
                  <a:lnTo>
                    <a:pt x="1205382" y="80302"/>
                  </a:lnTo>
                  <a:lnTo>
                    <a:pt x="1163828" y="62064"/>
                  </a:lnTo>
                  <a:lnTo>
                    <a:pt x="1121143" y="46024"/>
                  </a:lnTo>
                  <a:lnTo>
                    <a:pt x="1077404" y="32258"/>
                  </a:lnTo>
                  <a:lnTo>
                    <a:pt x="1032675" y="20828"/>
                  </a:lnTo>
                  <a:lnTo>
                    <a:pt x="987031" y="11823"/>
                  </a:lnTo>
                  <a:lnTo>
                    <a:pt x="940536" y="5295"/>
                  </a:lnTo>
                  <a:lnTo>
                    <a:pt x="893267" y="1333"/>
                  </a:lnTo>
                  <a:lnTo>
                    <a:pt x="845299" y="0"/>
                  </a:lnTo>
                  <a:lnTo>
                    <a:pt x="797331" y="1333"/>
                  </a:lnTo>
                  <a:lnTo>
                    <a:pt x="750074" y="5295"/>
                  </a:lnTo>
                  <a:lnTo>
                    <a:pt x="703580" y="11823"/>
                  </a:lnTo>
                  <a:lnTo>
                    <a:pt x="657936" y="20828"/>
                  </a:lnTo>
                  <a:lnTo>
                    <a:pt x="613206" y="32258"/>
                  </a:lnTo>
                  <a:lnTo>
                    <a:pt x="569455" y="46024"/>
                  </a:lnTo>
                  <a:lnTo>
                    <a:pt x="526770" y="62064"/>
                  </a:lnTo>
                  <a:lnTo>
                    <a:pt x="485216" y="80302"/>
                  </a:lnTo>
                  <a:lnTo>
                    <a:pt x="444868" y="100672"/>
                  </a:lnTo>
                  <a:lnTo>
                    <a:pt x="405790" y="123101"/>
                  </a:lnTo>
                  <a:lnTo>
                    <a:pt x="368046" y="147523"/>
                  </a:lnTo>
                  <a:lnTo>
                    <a:pt x="331724" y="173850"/>
                  </a:lnTo>
                  <a:lnTo>
                    <a:pt x="296900" y="202018"/>
                  </a:lnTo>
                  <a:lnTo>
                    <a:pt x="263613" y="231965"/>
                  </a:lnTo>
                  <a:lnTo>
                    <a:pt x="231978" y="263613"/>
                  </a:lnTo>
                  <a:lnTo>
                    <a:pt x="202031" y="296887"/>
                  </a:lnTo>
                  <a:lnTo>
                    <a:pt x="173863" y="331724"/>
                  </a:lnTo>
                  <a:lnTo>
                    <a:pt x="147523" y="368046"/>
                  </a:lnTo>
                  <a:lnTo>
                    <a:pt x="123113" y="405777"/>
                  </a:lnTo>
                  <a:lnTo>
                    <a:pt x="100685" y="444855"/>
                  </a:lnTo>
                  <a:lnTo>
                    <a:pt x="80314" y="485216"/>
                  </a:lnTo>
                  <a:lnTo>
                    <a:pt x="62077" y="526770"/>
                  </a:lnTo>
                  <a:lnTo>
                    <a:pt x="46037" y="569455"/>
                  </a:lnTo>
                  <a:lnTo>
                    <a:pt x="32270" y="613194"/>
                  </a:lnTo>
                  <a:lnTo>
                    <a:pt x="20853" y="657923"/>
                  </a:lnTo>
                  <a:lnTo>
                    <a:pt x="11836" y="703580"/>
                  </a:lnTo>
                  <a:lnTo>
                    <a:pt x="5308" y="750062"/>
                  </a:lnTo>
                  <a:lnTo>
                    <a:pt x="1346" y="797331"/>
                  </a:lnTo>
                  <a:lnTo>
                    <a:pt x="990" y="810018"/>
                  </a:lnTo>
                  <a:lnTo>
                    <a:pt x="0" y="845286"/>
                  </a:lnTo>
                  <a:lnTo>
                    <a:pt x="1308" y="891921"/>
                  </a:lnTo>
                  <a:lnTo>
                    <a:pt x="5308" y="940536"/>
                  </a:lnTo>
                  <a:lnTo>
                    <a:pt x="11836" y="987018"/>
                  </a:lnTo>
                  <a:lnTo>
                    <a:pt x="20840" y="1032662"/>
                  </a:lnTo>
                  <a:lnTo>
                    <a:pt x="32270" y="1077404"/>
                  </a:lnTo>
                  <a:lnTo>
                    <a:pt x="46037" y="1121143"/>
                  </a:lnTo>
                  <a:lnTo>
                    <a:pt x="62077" y="1163828"/>
                  </a:lnTo>
                  <a:lnTo>
                    <a:pt x="80314" y="1205382"/>
                  </a:lnTo>
                  <a:lnTo>
                    <a:pt x="100685" y="1245730"/>
                  </a:lnTo>
                  <a:lnTo>
                    <a:pt x="123113" y="1284820"/>
                  </a:lnTo>
                  <a:lnTo>
                    <a:pt x="147523" y="1322552"/>
                  </a:lnTo>
                  <a:lnTo>
                    <a:pt x="173850" y="1358874"/>
                  </a:lnTo>
                  <a:lnTo>
                    <a:pt x="202031" y="1393710"/>
                  </a:lnTo>
                  <a:lnTo>
                    <a:pt x="231978" y="1426984"/>
                  </a:lnTo>
                  <a:lnTo>
                    <a:pt x="263613" y="1458633"/>
                  </a:lnTo>
                  <a:lnTo>
                    <a:pt x="296900" y="1488579"/>
                  </a:lnTo>
                  <a:lnTo>
                    <a:pt x="331724" y="1516748"/>
                  </a:lnTo>
                  <a:lnTo>
                    <a:pt x="368046" y="1543075"/>
                  </a:lnTo>
                  <a:lnTo>
                    <a:pt x="405790" y="1567484"/>
                  </a:lnTo>
                  <a:lnTo>
                    <a:pt x="444868" y="1589913"/>
                  </a:lnTo>
                  <a:lnTo>
                    <a:pt x="485216" y="1610283"/>
                  </a:lnTo>
                  <a:lnTo>
                    <a:pt x="526770" y="1628521"/>
                  </a:lnTo>
                  <a:lnTo>
                    <a:pt x="569455" y="1644561"/>
                  </a:lnTo>
                  <a:lnTo>
                    <a:pt x="613206" y="1658327"/>
                  </a:lnTo>
                  <a:lnTo>
                    <a:pt x="657936" y="1669757"/>
                  </a:lnTo>
                  <a:lnTo>
                    <a:pt x="703580" y="1678762"/>
                  </a:lnTo>
                  <a:lnTo>
                    <a:pt x="750074" y="1685290"/>
                  </a:lnTo>
                  <a:lnTo>
                    <a:pt x="797331" y="1689252"/>
                  </a:lnTo>
                  <a:lnTo>
                    <a:pt x="845312" y="1690598"/>
                  </a:lnTo>
                  <a:lnTo>
                    <a:pt x="1689417" y="1690598"/>
                  </a:lnTo>
                  <a:lnTo>
                    <a:pt x="1690598" y="1690585"/>
                  </a:lnTo>
                  <a:lnTo>
                    <a:pt x="1690598" y="1689912"/>
                  </a:lnTo>
                  <a:lnTo>
                    <a:pt x="1690598" y="1447914"/>
                  </a:lnTo>
                  <a:lnTo>
                    <a:pt x="1690598" y="845299"/>
                  </a:lnTo>
                  <a:close/>
                </a:path>
              </a:pathLst>
            </a:custGeom>
            <a:solidFill>
              <a:srgbClr val="CDE6EA"/>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48" name="Google Shape;548;p71"/>
            <p:cNvSpPr/>
            <p:nvPr/>
          </p:nvSpPr>
          <p:spPr>
            <a:xfrm>
              <a:off x="9609582" y="3023685"/>
              <a:ext cx="1691004" cy="1499235"/>
            </a:xfrm>
            <a:custGeom>
              <a:avLst/>
              <a:gdLst/>
              <a:ahLst/>
              <a:cxnLst/>
              <a:rect l="l" t="t" r="r" b="b"/>
              <a:pathLst>
                <a:path w="1691004" h="1499235" extrusionOk="0">
                  <a:moveTo>
                    <a:pt x="956348" y="1298054"/>
                  </a:moveTo>
                  <a:lnTo>
                    <a:pt x="950544" y="1285062"/>
                  </a:lnTo>
                  <a:lnTo>
                    <a:pt x="936307" y="1272794"/>
                  </a:lnTo>
                  <a:lnTo>
                    <a:pt x="913079" y="1261364"/>
                  </a:lnTo>
                  <a:lnTo>
                    <a:pt x="900417" y="1257668"/>
                  </a:lnTo>
                  <a:lnTo>
                    <a:pt x="897369" y="1256766"/>
                  </a:lnTo>
                  <a:lnTo>
                    <a:pt x="890803" y="1257668"/>
                  </a:lnTo>
                  <a:lnTo>
                    <a:pt x="886218" y="1256499"/>
                  </a:lnTo>
                  <a:lnTo>
                    <a:pt x="883627" y="1253299"/>
                  </a:lnTo>
                  <a:lnTo>
                    <a:pt x="61252" y="1037907"/>
                  </a:lnTo>
                  <a:lnTo>
                    <a:pt x="80314" y="1081659"/>
                  </a:lnTo>
                  <a:lnTo>
                    <a:pt x="100685" y="1122006"/>
                  </a:lnTo>
                  <a:lnTo>
                    <a:pt x="123113" y="1161097"/>
                  </a:lnTo>
                  <a:lnTo>
                    <a:pt x="147523" y="1198829"/>
                  </a:lnTo>
                  <a:lnTo>
                    <a:pt x="173850" y="1235151"/>
                  </a:lnTo>
                  <a:lnTo>
                    <a:pt x="202031" y="1269987"/>
                  </a:lnTo>
                  <a:lnTo>
                    <a:pt x="231978" y="1303261"/>
                  </a:lnTo>
                  <a:lnTo>
                    <a:pt x="263626" y="1334909"/>
                  </a:lnTo>
                  <a:lnTo>
                    <a:pt x="296900" y="1364843"/>
                  </a:lnTo>
                  <a:lnTo>
                    <a:pt x="331724" y="1393024"/>
                  </a:lnTo>
                  <a:lnTo>
                    <a:pt x="368046" y="1419352"/>
                  </a:lnTo>
                  <a:lnTo>
                    <a:pt x="405790" y="1443761"/>
                  </a:lnTo>
                  <a:lnTo>
                    <a:pt x="444868" y="1466189"/>
                  </a:lnTo>
                  <a:lnTo>
                    <a:pt x="485216" y="1486560"/>
                  </a:lnTo>
                  <a:lnTo>
                    <a:pt x="513753" y="1499082"/>
                  </a:lnTo>
                  <a:lnTo>
                    <a:pt x="524344" y="1496136"/>
                  </a:lnTo>
                  <a:lnTo>
                    <a:pt x="576224" y="1481150"/>
                  </a:lnTo>
                  <a:lnTo>
                    <a:pt x="627100" y="1465821"/>
                  </a:lnTo>
                  <a:lnTo>
                    <a:pt x="676376" y="1450213"/>
                  </a:lnTo>
                  <a:lnTo>
                    <a:pt x="723480" y="1434439"/>
                  </a:lnTo>
                  <a:lnTo>
                    <a:pt x="767867" y="1418564"/>
                  </a:lnTo>
                  <a:lnTo>
                    <a:pt x="808964" y="1402664"/>
                  </a:lnTo>
                  <a:lnTo>
                    <a:pt x="846175" y="1386852"/>
                  </a:lnTo>
                  <a:lnTo>
                    <a:pt x="906729" y="1355750"/>
                  </a:lnTo>
                  <a:lnTo>
                    <a:pt x="944968" y="1325930"/>
                  </a:lnTo>
                  <a:lnTo>
                    <a:pt x="954303" y="1311706"/>
                  </a:lnTo>
                  <a:lnTo>
                    <a:pt x="956348" y="1298054"/>
                  </a:lnTo>
                  <a:close/>
                </a:path>
                <a:path w="1691004" h="1499235" extrusionOk="0">
                  <a:moveTo>
                    <a:pt x="1690598" y="721563"/>
                  </a:moveTo>
                  <a:lnTo>
                    <a:pt x="1689265" y="673595"/>
                  </a:lnTo>
                  <a:lnTo>
                    <a:pt x="1685302" y="626338"/>
                  </a:lnTo>
                  <a:lnTo>
                    <a:pt x="1678774" y="579843"/>
                  </a:lnTo>
                  <a:lnTo>
                    <a:pt x="1669757" y="534200"/>
                  </a:lnTo>
                  <a:lnTo>
                    <a:pt x="1658340" y="489470"/>
                  </a:lnTo>
                  <a:lnTo>
                    <a:pt x="1644573" y="445719"/>
                  </a:lnTo>
                  <a:lnTo>
                    <a:pt x="1628559" y="403110"/>
                  </a:lnTo>
                  <a:lnTo>
                    <a:pt x="1610296" y="361480"/>
                  </a:lnTo>
                  <a:lnTo>
                    <a:pt x="1589925" y="321132"/>
                  </a:lnTo>
                  <a:lnTo>
                    <a:pt x="1567497" y="282054"/>
                  </a:lnTo>
                  <a:lnTo>
                    <a:pt x="1543075" y="244309"/>
                  </a:lnTo>
                  <a:lnTo>
                    <a:pt x="1516748" y="207987"/>
                  </a:lnTo>
                  <a:lnTo>
                    <a:pt x="1488579" y="173164"/>
                  </a:lnTo>
                  <a:lnTo>
                    <a:pt x="1458633" y="139890"/>
                  </a:lnTo>
                  <a:lnTo>
                    <a:pt x="1426984" y="108242"/>
                  </a:lnTo>
                  <a:lnTo>
                    <a:pt x="1393710" y="78295"/>
                  </a:lnTo>
                  <a:lnTo>
                    <a:pt x="1358887" y="50126"/>
                  </a:lnTo>
                  <a:lnTo>
                    <a:pt x="1322565" y="23799"/>
                  </a:lnTo>
                  <a:lnTo>
                    <a:pt x="1285773" y="0"/>
                  </a:lnTo>
                  <a:lnTo>
                    <a:pt x="1254506" y="28625"/>
                  </a:lnTo>
                  <a:lnTo>
                    <a:pt x="1228877" y="50380"/>
                  </a:lnTo>
                  <a:lnTo>
                    <a:pt x="1166507" y="95605"/>
                  </a:lnTo>
                  <a:lnTo>
                    <a:pt x="1130287" y="118910"/>
                  </a:lnTo>
                  <a:lnTo>
                    <a:pt x="1091069" y="142570"/>
                  </a:lnTo>
                  <a:lnTo>
                    <a:pt x="1049096" y="166509"/>
                  </a:lnTo>
                  <a:lnTo>
                    <a:pt x="1004633" y="190639"/>
                  </a:lnTo>
                  <a:lnTo>
                    <a:pt x="957948" y="214871"/>
                  </a:lnTo>
                  <a:lnTo>
                    <a:pt x="909281" y="239153"/>
                  </a:lnTo>
                  <a:lnTo>
                    <a:pt x="858913" y="263372"/>
                  </a:lnTo>
                  <a:lnTo>
                    <a:pt x="807097" y="287464"/>
                  </a:lnTo>
                  <a:lnTo>
                    <a:pt x="754075" y="311340"/>
                  </a:lnTo>
                  <a:lnTo>
                    <a:pt x="700138" y="334924"/>
                  </a:lnTo>
                  <a:lnTo>
                    <a:pt x="645515" y="358140"/>
                  </a:lnTo>
                  <a:lnTo>
                    <a:pt x="590486" y="380898"/>
                  </a:lnTo>
                  <a:lnTo>
                    <a:pt x="535305" y="403110"/>
                  </a:lnTo>
                  <a:lnTo>
                    <a:pt x="480225" y="424713"/>
                  </a:lnTo>
                  <a:lnTo>
                    <a:pt x="371424" y="465734"/>
                  </a:lnTo>
                  <a:lnTo>
                    <a:pt x="318223" y="485000"/>
                  </a:lnTo>
                  <a:lnTo>
                    <a:pt x="266166" y="503313"/>
                  </a:lnTo>
                  <a:lnTo>
                    <a:pt x="215506" y="520611"/>
                  </a:lnTo>
                  <a:lnTo>
                    <a:pt x="166509" y="536803"/>
                  </a:lnTo>
                  <a:lnTo>
                    <a:pt x="119430" y="551802"/>
                  </a:lnTo>
                  <a:lnTo>
                    <a:pt x="74549" y="565543"/>
                  </a:lnTo>
                  <a:lnTo>
                    <a:pt x="32092" y="577926"/>
                  </a:lnTo>
                  <a:lnTo>
                    <a:pt x="11303" y="583653"/>
                  </a:lnTo>
                  <a:lnTo>
                    <a:pt x="5308" y="626338"/>
                  </a:lnTo>
                  <a:lnTo>
                    <a:pt x="1346" y="673595"/>
                  </a:lnTo>
                  <a:lnTo>
                    <a:pt x="0" y="721563"/>
                  </a:lnTo>
                  <a:lnTo>
                    <a:pt x="1346" y="769531"/>
                  </a:lnTo>
                  <a:lnTo>
                    <a:pt x="5308" y="816800"/>
                  </a:lnTo>
                  <a:lnTo>
                    <a:pt x="11836" y="863295"/>
                  </a:lnTo>
                  <a:lnTo>
                    <a:pt x="14389" y="876249"/>
                  </a:lnTo>
                  <a:lnTo>
                    <a:pt x="1579397" y="1285887"/>
                  </a:lnTo>
                  <a:lnTo>
                    <a:pt x="1658124" y="1311173"/>
                  </a:lnTo>
                  <a:lnTo>
                    <a:pt x="1690598" y="1324190"/>
                  </a:lnTo>
                  <a:lnTo>
                    <a:pt x="1690598" y="721563"/>
                  </a:lnTo>
                  <a:close/>
                </a:path>
              </a:pathLst>
            </a:custGeom>
            <a:solidFill>
              <a:srgbClr val="58BCC7"/>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49" name="Google Shape;549;p71"/>
            <p:cNvSpPr/>
            <p:nvPr/>
          </p:nvSpPr>
          <p:spPr>
            <a:xfrm>
              <a:off x="10092258" y="3756419"/>
              <a:ext cx="561340" cy="421004"/>
            </a:xfrm>
            <a:custGeom>
              <a:avLst/>
              <a:gdLst/>
              <a:ahLst/>
              <a:cxnLst/>
              <a:rect l="l" t="t" r="r" b="b"/>
              <a:pathLst>
                <a:path w="561340" h="421004" extrusionOk="0">
                  <a:moveTo>
                    <a:pt x="561124" y="0"/>
                  </a:moveTo>
                  <a:lnTo>
                    <a:pt x="0" y="0"/>
                  </a:lnTo>
                  <a:lnTo>
                    <a:pt x="0" y="420845"/>
                  </a:lnTo>
                  <a:lnTo>
                    <a:pt x="561124" y="420845"/>
                  </a:lnTo>
                  <a:lnTo>
                    <a:pt x="561124" y="0"/>
                  </a:lnTo>
                  <a:close/>
                </a:path>
              </a:pathLst>
            </a:custGeom>
            <a:solidFill>
              <a:srgbClr val="FFFFF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50" name="Google Shape;550;p71"/>
            <p:cNvSpPr/>
            <p:nvPr/>
          </p:nvSpPr>
          <p:spPr>
            <a:xfrm>
              <a:off x="9609903" y="3756419"/>
              <a:ext cx="482600" cy="421004"/>
            </a:xfrm>
            <a:custGeom>
              <a:avLst/>
              <a:gdLst/>
              <a:ahLst/>
              <a:cxnLst/>
              <a:rect l="l" t="t" r="r" b="b"/>
              <a:pathLst>
                <a:path w="482600" h="421004" extrusionOk="0">
                  <a:moveTo>
                    <a:pt x="482354" y="0"/>
                  </a:moveTo>
                  <a:lnTo>
                    <a:pt x="0" y="0"/>
                  </a:lnTo>
                  <a:lnTo>
                    <a:pt x="1026" y="36795"/>
                  </a:lnTo>
                  <a:lnTo>
                    <a:pt x="4993" y="84061"/>
                  </a:lnTo>
                  <a:lnTo>
                    <a:pt x="11517" y="130554"/>
                  </a:lnTo>
                  <a:lnTo>
                    <a:pt x="20527" y="176202"/>
                  </a:lnTo>
                  <a:lnTo>
                    <a:pt x="31952" y="220933"/>
                  </a:lnTo>
                  <a:lnTo>
                    <a:pt x="45720" y="264677"/>
                  </a:lnTo>
                  <a:lnTo>
                    <a:pt x="61760" y="307363"/>
                  </a:lnTo>
                  <a:lnTo>
                    <a:pt x="80000" y="348918"/>
                  </a:lnTo>
                  <a:lnTo>
                    <a:pt x="100370" y="389271"/>
                  </a:lnTo>
                  <a:lnTo>
                    <a:pt x="118490" y="420845"/>
                  </a:lnTo>
                  <a:lnTo>
                    <a:pt x="482354" y="420845"/>
                  </a:lnTo>
                  <a:lnTo>
                    <a:pt x="482354" y="0"/>
                  </a:lnTo>
                  <a:close/>
                </a:path>
              </a:pathLst>
            </a:custGeom>
            <a:solidFill>
              <a:srgbClr val="B5B1B2"/>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51" name="Google Shape;551;p71"/>
            <p:cNvSpPr/>
            <p:nvPr/>
          </p:nvSpPr>
          <p:spPr>
            <a:xfrm>
              <a:off x="10162392" y="3896698"/>
              <a:ext cx="421004" cy="140335"/>
            </a:xfrm>
            <a:custGeom>
              <a:avLst/>
              <a:gdLst/>
              <a:ahLst/>
              <a:cxnLst/>
              <a:rect l="l" t="t" r="r" b="b"/>
              <a:pathLst>
                <a:path w="421004" h="140335" extrusionOk="0">
                  <a:moveTo>
                    <a:pt x="420845" y="0"/>
                  </a:moveTo>
                  <a:lnTo>
                    <a:pt x="0" y="0"/>
                  </a:lnTo>
                  <a:lnTo>
                    <a:pt x="0" y="140278"/>
                  </a:lnTo>
                  <a:lnTo>
                    <a:pt x="420845" y="140278"/>
                  </a:lnTo>
                  <a:lnTo>
                    <a:pt x="420845" y="0"/>
                  </a:lnTo>
                  <a:close/>
                </a:path>
              </a:pathLst>
            </a:custGeom>
            <a:solidFill>
              <a:srgbClr val="59BDC7"/>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52" name="Google Shape;552;p71"/>
            <p:cNvSpPr/>
            <p:nvPr/>
          </p:nvSpPr>
          <p:spPr>
            <a:xfrm>
              <a:off x="10162395" y="4031067"/>
              <a:ext cx="421004" cy="16510"/>
            </a:xfrm>
            <a:custGeom>
              <a:avLst/>
              <a:gdLst/>
              <a:ahLst/>
              <a:cxnLst/>
              <a:rect l="l" t="t" r="r" b="b"/>
              <a:pathLst>
                <a:path w="421004" h="16510" extrusionOk="0">
                  <a:moveTo>
                    <a:pt x="420845" y="0"/>
                  </a:moveTo>
                  <a:lnTo>
                    <a:pt x="0" y="0"/>
                  </a:lnTo>
                  <a:lnTo>
                    <a:pt x="0" y="16020"/>
                  </a:lnTo>
                  <a:lnTo>
                    <a:pt x="420845" y="16020"/>
                  </a:lnTo>
                  <a:lnTo>
                    <a:pt x="420845" y="0"/>
                  </a:lnTo>
                  <a:close/>
                </a:path>
              </a:pathLst>
            </a:custGeom>
            <a:solidFill>
              <a:srgbClr val="454548"/>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53" name="Google Shape;553;p71"/>
            <p:cNvSpPr/>
            <p:nvPr/>
          </p:nvSpPr>
          <p:spPr>
            <a:xfrm>
              <a:off x="9609592" y="3616134"/>
              <a:ext cx="483234" cy="140335"/>
            </a:xfrm>
            <a:custGeom>
              <a:avLst/>
              <a:gdLst/>
              <a:ahLst/>
              <a:cxnLst/>
              <a:rect l="l" t="t" r="r" b="b"/>
              <a:pathLst>
                <a:path w="483234" h="140335" extrusionOk="0">
                  <a:moveTo>
                    <a:pt x="202097" y="0"/>
                  </a:moveTo>
                  <a:lnTo>
                    <a:pt x="794" y="100647"/>
                  </a:lnTo>
                  <a:lnTo>
                    <a:pt x="0" y="129112"/>
                  </a:lnTo>
                  <a:lnTo>
                    <a:pt x="311" y="140278"/>
                  </a:lnTo>
                  <a:lnTo>
                    <a:pt x="482664" y="140278"/>
                  </a:lnTo>
                  <a:lnTo>
                    <a:pt x="202097" y="0"/>
                  </a:lnTo>
                  <a:close/>
                </a:path>
              </a:pathLst>
            </a:custGeom>
            <a:solidFill>
              <a:srgbClr val="B5B1B2"/>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54" name="Google Shape;554;p71"/>
            <p:cNvSpPr/>
            <p:nvPr/>
          </p:nvSpPr>
          <p:spPr>
            <a:xfrm>
              <a:off x="9811692" y="3616134"/>
              <a:ext cx="842009" cy="140335"/>
            </a:xfrm>
            <a:custGeom>
              <a:avLst/>
              <a:gdLst/>
              <a:ahLst/>
              <a:cxnLst/>
              <a:rect l="l" t="t" r="r" b="b"/>
              <a:pathLst>
                <a:path w="842009" h="140335" extrusionOk="0">
                  <a:moveTo>
                    <a:pt x="561124" y="0"/>
                  </a:moveTo>
                  <a:lnTo>
                    <a:pt x="0" y="0"/>
                  </a:lnTo>
                  <a:lnTo>
                    <a:pt x="280556" y="140278"/>
                  </a:lnTo>
                  <a:lnTo>
                    <a:pt x="841691" y="140278"/>
                  </a:lnTo>
                  <a:lnTo>
                    <a:pt x="561124" y="0"/>
                  </a:lnTo>
                  <a:close/>
                </a:path>
              </a:pathLst>
            </a:custGeom>
            <a:solidFill>
              <a:srgbClr val="454548"/>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55" name="Google Shape;555;p71"/>
            <p:cNvSpPr/>
            <p:nvPr/>
          </p:nvSpPr>
          <p:spPr>
            <a:xfrm>
              <a:off x="10162398" y="3892683"/>
              <a:ext cx="425450" cy="285114"/>
            </a:xfrm>
            <a:custGeom>
              <a:avLst/>
              <a:gdLst/>
              <a:ahLst/>
              <a:cxnLst/>
              <a:rect l="l" t="t" r="r" b="b"/>
              <a:pathLst>
                <a:path w="425450" h="285114" extrusionOk="0">
                  <a:moveTo>
                    <a:pt x="424856" y="284577"/>
                  </a:moveTo>
                  <a:lnTo>
                    <a:pt x="424856" y="0"/>
                  </a:lnTo>
                  <a:lnTo>
                    <a:pt x="0" y="0"/>
                  </a:lnTo>
                </a:path>
                <a:path w="425450" h="285114" extrusionOk="0">
                  <a:moveTo>
                    <a:pt x="283237" y="0"/>
                  </a:moveTo>
                  <a:lnTo>
                    <a:pt x="283237" y="284577"/>
                  </a:lnTo>
                </a:path>
                <a:path w="425450" h="285114" extrusionOk="0">
                  <a:moveTo>
                    <a:pt x="141618" y="0"/>
                  </a:moveTo>
                  <a:lnTo>
                    <a:pt x="141618" y="284577"/>
                  </a:lnTo>
                </a:path>
              </a:pathLst>
            </a:custGeom>
            <a:noFill/>
            <a:ln w="16000" cap="flat" cmpd="sng">
              <a:solidFill>
                <a:srgbClr val="454548"/>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56" name="Google Shape;556;p71"/>
            <p:cNvSpPr/>
            <p:nvPr/>
          </p:nvSpPr>
          <p:spPr>
            <a:xfrm>
              <a:off x="10254609" y="3651187"/>
              <a:ext cx="236854" cy="207645"/>
            </a:xfrm>
            <a:custGeom>
              <a:avLst/>
              <a:gdLst/>
              <a:ahLst/>
              <a:cxnLst/>
              <a:rect l="l" t="t" r="r" b="b"/>
              <a:pathLst>
                <a:path w="236854" h="207645" extrusionOk="0">
                  <a:moveTo>
                    <a:pt x="236631" y="0"/>
                  </a:moveTo>
                  <a:lnTo>
                    <a:pt x="0" y="0"/>
                  </a:lnTo>
                  <a:lnTo>
                    <a:pt x="0" y="207176"/>
                  </a:lnTo>
                  <a:lnTo>
                    <a:pt x="236631" y="207176"/>
                  </a:lnTo>
                  <a:lnTo>
                    <a:pt x="236631" y="0"/>
                  </a:lnTo>
                  <a:close/>
                </a:path>
              </a:pathLst>
            </a:custGeom>
            <a:solidFill>
              <a:srgbClr val="FFFFF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57" name="Google Shape;557;p71"/>
            <p:cNvSpPr/>
            <p:nvPr/>
          </p:nvSpPr>
          <p:spPr>
            <a:xfrm>
              <a:off x="10300614" y="3692315"/>
              <a:ext cx="153670" cy="157479"/>
            </a:xfrm>
            <a:custGeom>
              <a:avLst/>
              <a:gdLst/>
              <a:ahLst/>
              <a:cxnLst/>
              <a:rect l="l" t="t" r="r" b="b"/>
              <a:pathLst>
                <a:path w="153670" h="157479" extrusionOk="0">
                  <a:moveTo>
                    <a:pt x="153377" y="57150"/>
                  </a:moveTo>
                  <a:lnTo>
                    <a:pt x="100139" y="57150"/>
                  </a:lnTo>
                  <a:lnTo>
                    <a:pt x="100139" y="0"/>
                  </a:lnTo>
                  <a:lnTo>
                    <a:pt x="53238" y="0"/>
                  </a:lnTo>
                  <a:lnTo>
                    <a:pt x="53238" y="57150"/>
                  </a:lnTo>
                  <a:lnTo>
                    <a:pt x="0" y="57150"/>
                  </a:lnTo>
                  <a:lnTo>
                    <a:pt x="0" y="104140"/>
                  </a:lnTo>
                  <a:lnTo>
                    <a:pt x="53238" y="104140"/>
                  </a:lnTo>
                  <a:lnTo>
                    <a:pt x="53238" y="157480"/>
                  </a:lnTo>
                  <a:lnTo>
                    <a:pt x="100139" y="157480"/>
                  </a:lnTo>
                  <a:lnTo>
                    <a:pt x="100139" y="104140"/>
                  </a:lnTo>
                  <a:lnTo>
                    <a:pt x="153377" y="104140"/>
                  </a:lnTo>
                  <a:lnTo>
                    <a:pt x="153377" y="57150"/>
                  </a:lnTo>
                  <a:close/>
                </a:path>
              </a:pathLst>
            </a:custGeom>
            <a:solidFill>
              <a:srgbClr val="ED2024"/>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grpSp>
      <p:grpSp>
        <p:nvGrpSpPr>
          <p:cNvPr id="558" name="Google Shape;558;p71"/>
          <p:cNvGrpSpPr/>
          <p:nvPr/>
        </p:nvGrpSpPr>
        <p:grpSpPr>
          <a:xfrm>
            <a:off x="5911460" y="4656119"/>
            <a:ext cx="1025425" cy="1025425"/>
            <a:chOff x="9609597" y="1008854"/>
            <a:chExt cx="1691004" cy="1691005"/>
          </a:xfrm>
        </p:grpSpPr>
        <p:sp>
          <p:nvSpPr>
            <p:cNvPr id="559" name="Google Shape;559;p71"/>
            <p:cNvSpPr/>
            <p:nvPr/>
          </p:nvSpPr>
          <p:spPr>
            <a:xfrm>
              <a:off x="9609597" y="1008854"/>
              <a:ext cx="1691004" cy="1691005"/>
            </a:xfrm>
            <a:custGeom>
              <a:avLst/>
              <a:gdLst/>
              <a:ahLst/>
              <a:cxnLst/>
              <a:rect l="l" t="t" r="r" b="b"/>
              <a:pathLst>
                <a:path w="1691004" h="1691005" extrusionOk="0">
                  <a:moveTo>
                    <a:pt x="845293" y="0"/>
                  </a:moveTo>
                  <a:lnTo>
                    <a:pt x="797326" y="1338"/>
                  </a:lnTo>
                  <a:lnTo>
                    <a:pt x="750061" y="5304"/>
                  </a:lnTo>
                  <a:lnTo>
                    <a:pt x="703569" y="11829"/>
                  </a:lnTo>
                  <a:lnTo>
                    <a:pt x="657922" y="20839"/>
                  </a:lnTo>
                  <a:lnTo>
                    <a:pt x="613192" y="32264"/>
                  </a:lnTo>
                  <a:lnTo>
                    <a:pt x="569448" y="46032"/>
                  </a:lnTo>
                  <a:lnTo>
                    <a:pt x="526763" y="62072"/>
                  </a:lnTo>
                  <a:lnTo>
                    <a:pt x="485209" y="80312"/>
                  </a:lnTo>
                  <a:lnTo>
                    <a:pt x="444856" y="100682"/>
                  </a:lnTo>
                  <a:lnTo>
                    <a:pt x="405776" y="123109"/>
                  </a:lnTo>
                  <a:lnTo>
                    <a:pt x="368040" y="147523"/>
                  </a:lnTo>
                  <a:lnTo>
                    <a:pt x="331719" y="173852"/>
                  </a:lnTo>
                  <a:lnTo>
                    <a:pt x="296886" y="202025"/>
                  </a:lnTo>
                  <a:lnTo>
                    <a:pt x="263611" y="231970"/>
                  </a:lnTo>
                  <a:lnTo>
                    <a:pt x="231965" y="263616"/>
                  </a:lnTo>
                  <a:lnTo>
                    <a:pt x="202020" y="296892"/>
                  </a:lnTo>
                  <a:lnTo>
                    <a:pt x="173848" y="331726"/>
                  </a:lnTo>
                  <a:lnTo>
                    <a:pt x="147520" y="368047"/>
                  </a:lnTo>
                  <a:lnTo>
                    <a:pt x="123106" y="405783"/>
                  </a:lnTo>
                  <a:lnTo>
                    <a:pt x="100679" y="444864"/>
                  </a:lnTo>
                  <a:lnTo>
                    <a:pt x="80310" y="485217"/>
                  </a:lnTo>
                  <a:lnTo>
                    <a:pt x="62070" y="526772"/>
                  </a:lnTo>
                  <a:lnTo>
                    <a:pt x="46031" y="569457"/>
                  </a:lnTo>
                  <a:lnTo>
                    <a:pt x="32263" y="613201"/>
                  </a:lnTo>
                  <a:lnTo>
                    <a:pt x="20838" y="657932"/>
                  </a:lnTo>
                  <a:lnTo>
                    <a:pt x="11828" y="703580"/>
                  </a:lnTo>
                  <a:lnTo>
                    <a:pt x="5304" y="750071"/>
                  </a:lnTo>
                  <a:lnTo>
                    <a:pt x="1338" y="797337"/>
                  </a:lnTo>
                  <a:lnTo>
                    <a:pt x="0" y="845304"/>
                  </a:lnTo>
                  <a:lnTo>
                    <a:pt x="1338" y="893271"/>
                  </a:lnTo>
                  <a:lnTo>
                    <a:pt x="5304" y="940536"/>
                  </a:lnTo>
                  <a:lnTo>
                    <a:pt x="11828" y="987027"/>
                  </a:lnTo>
                  <a:lnTo>
                    <a:pt x="20838" y="1032674"/>
                  </a:lnTo>
                  <a:lnTo>
                    <a:pt x="32263" y="1077405"/>
                  </a:lnTo>
                  <a:lnTo>
                    <a:pt x="46031" y="1121149"/>
                  </a:lnTo>
                  <a:lnTo>
                    <a:pt x="62070" y="1163833"/>
                  </a:lnTo>
                  <a:lnTo>
                    <a:pt x="80310" y="1205388"/>
                  </a:lnTo>
                  <a:lnTo>
                    <a:pt x="100679" y="1245741"/>
                  </a:lnTo>
                  <a:lnTo>
                    <a:pt x="123106" y="1284821"/>
                  </a:lnTo>
                  <a:lnTo>
                    <a:pt x="147520" y="1322557"/>
                  </a:lnTo>
                  <a:lnTo>
                    <a:pt x="173848" y="1358877"/>
                  </a:lnTo>
                  <a:lnTo>
                    <a:pt x="202020" y="1393711"/>
                  </a:lnTo>
                  <a:lnTo>
                    <a:pt x="231965" y="1426986"/>
                  </a:lnTo>
                  <a:lnTo>
                    <a:pt x="263611" y="1458632"/>
                  </a:lnTo>
                  <a:lnTo>
                    <a:pt x="296886" y="1488576"/>
                  </a:lnTo>
                  <a:lnTo>
                    <a:pt x="331719" y="1516748"/>
                  </a:lnTo>
                  <a:lnTo>
                    <a:pt x="368040" y="1543077"/>
                  </a:lnTo>
                  <a:lnTo>
                    <a:pt x="405776" y="1567490"/>
                  </a:lnTo>
                  <a:lnTo>
                    <a:pt x="444856" y="1589917"/>
                  </a:lnTo>
                  <a:lnTo>
                    <a:pt x="485209" y="1610287"/>
                  </a:lnTo>
                  <a:lnTo>
                    <a:pt x="526763" y="1628527"/>
                  </a:lnTo>
                  <a:lnTo>
                    <a:pt x="569448" y="1644566"/>
                  </a:lnTo>
                  <a:lnTo>
                    <a:pt x="613192" y="1658334"/>
                  </a:lnTo>
                  <a:lnTo>
                    <a:pt x="657922" y="1669758"/>
                  </a:lnTo>
                  <a:lnTo>
                    <a:pt x="703569" y="1678768"/>
                  </a:lnTo>
                  <a:lnTo>
                    <a:pt x="750061" y="1685292"/>
                  </a:lnTo>
                  <a:lnTo>
                    <a:pt x="797326" y="1689259"/>
                  </a:lnTo>
                  <a:lnTo>
                    <a:pt x="845293" y="1690597"/>
                  </a:lnTo>
                  <a:lnTo>
                    <a:pt x="1690587" y="1690597"/>
                  </a:lnTo>
                  <a:lnTo>
                    <a:pt x="1690587" y="845304"/>
                  </a:lnTo>
                  <a:lnTo>
                    <a:pt x="1689249" y="797337"/>
                  </a:lnTo>
                  <a:lnTo>
                    <a:pt x="1685282" y="750071"/>
                  </a:lnTo>
                  <a:lnTo>
                    <a:pt x="1678758" y="703580"/>
                  </a:lnTo>
                  <a:lnTo>
                    <a:pt x="1669748" y="657932"/>
                  </a:lnTo>
                  <a:lnTo>
                    <a:pt x="1658323" y="613201"/>
                  </a:lnTo>
                  <a:lnTo>
                    <a:pt x="1644556" y="569457"/>
                  </a:lnTo>
                  <a:lnTo>
                    <a:pt x="1628516" y="526772"/>
                  </a:lnTo>
                  <a:lnTo>
                    <a:pt x="1610276" y="485217"/>
                  </a:lnTo>
                  <a:lnTo>
                    <a:pt x="1589907" y="444864"/>
                  </a:lnTo>
                  <a:lnTo>
                    <a:pt x="1567480" y="405783"/>
                  </a:lnTo>
                  <a:lnTo>
                    <a:pt x="1543066" y="368047"/>
                  </a:lnTo>
                  <a:lnTo>
                    <a:pt x="1516738" y="331726"/>
                  </a:lnTo>
                  <a:lnTo>
                    <a:pt x="1488566" y="296892"/>
                  </a:lnTo>
                  <a:lnTo>
                    <a:pt x="1458621" y="263616"/>
                  </a:lnTo>
                  <a:lnTo>
                    <a:pt x="1426976" y="231970"/>
                  </a:lnTo>
                  <a:lnTo>
                    <a:pt x="1393700" y="202025"/>
                  </a:lnTo>
                  <a:lnTo>
                    <a:pt x="1358867" y="173852"/>
                  </a:lnTo>
                  <a:lnTo>
                    <a:pt x="1322547" y="147523"/>
                  </a:lnTo>
                  <a:lnTo>
                    <a:pt x="1284811" y="123109"/>
                  </a:lnTo>
                  <a:lnTo>
                    <a:pt x="1245730" y="100682"/>
                  </a:lnTo>
                  <a:lnTo>
                    <a:pt x="1205377" y="80312"/>
                  </a:lnTo>
                  <a:lnTo>
                    <a:pt x="1163823" y="62072"/>
                  </a:lnTo>
                  <a:lnTo>
                    <a:pt x="1121138" y="46032"/>
                  </a:lnTo>
                  <a:lnTo>
                    <a:pt x="1077395" y="32264"/>
                  </a:lnTo>
                  <a:lnTo>
                    <a:pt x="1032664" y="20839"/>
                  </a:lnTo>
                  <a:lnTo>
                    <a:pt x="987017" y="11829"/>
                  </a:lnTo>
                  <a:lnTo>
                    <a:pt x="940525" y="5304"/>
                  </a:lnTo>
                  <a:lnTo>
                    <a:pt x="893260" y="1338"/>
                  </a:lnTo>
                  <a:lnTo>
                    <a:pt x="845293" y="0"/>
                  </a:lnTo>
                  <a:close/>
                </a:path>
              </a:pathLst>
            </a:custGeom>
            <a:solidFill>
              <a:srgbClr val="F8BFB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60" name="Google Shape;560;p71"/>
            <p:cNvSpPr/>
            <p:nvPr/>
          </p:nvSpPr>
          <p:spPr>
            <a:xfrm>
              <a:off x="10062636" y="1420044"/>
              <a:ext cx="642620" cy="0"/>
            </a:xfrm>
            <a:custGeom>
              <a:avLst/>
              <a:gdLst/>
              <a:ahLst/>
              <a:cxnLst/>
              <a:rect l="l" t="t" r="r" b="b"/>
              <a:pathLst>
                <a:path w="642620" h="120000" extrusionOk="0">
                  <a:moveTo>
                    <a:pt x="642273" y="0"/>
                  </a:moveTo>
                  <a:lnTo>
                    <a:pt x="0" y="0"/>
                  </a:lnTo>
                </a:path>
              </a:pathLst>
            </a:custGeom>
            <a:noFill/>
            <a:ln w="2235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61" name="Google Shape;561;p71"/>
            <p:cNvSpPr/>
            <p:nvPr/>
          </p:nvSpPr>
          <p:spPr>
            <a:xfrm>
              <a:off x="10062642" y="1179195"/>
              <a:ext cx="963929" cy="722630"/>
            </a:xfrm>
            <a:custGeom>
              <a:avLst/>
              <a:gdLst/>
              <a:ahLst/>
              <a:cxnLst/>
              <a:rect l="l" t="t" r="r" b="b"/>
              <a:pathLst>
                <a:path w="963929" h="722630" extrusionOk="0">
                  <a:moveTo>
                    <a:pt x="802834" y="682408"/>
                  </a:moveTo>
                  <a:lnTo>
                    <a:pt x="802834" y="361276"/>
                  </a:lnTo>
                </a:path>
                <a:path w="963929" h="722630" extrusionOk="0">
                  <a:moveTo>
                    <a:pt x="642263" y="722553"/>
                  </a:moveTo>
                  <a:lnTo>
                    <a:pt x="642263" y="361276"/>
                  </a:lnTo>
                </a:path>
                <a:path w="963929" h="722630" extrusionOk="0">
                  <a:moveTo>
                    <a:pt x="321131" y="722553"/>
                  </a:moveTo>
                  <a:lnTo>
                    <a:pt x="321131" y="361276"/>
                  </a:lnTo>
                </a:path>
                <a:path w="963929" h="722630" extrusionOk="0">
                  <a:moveTo>
                    <a:pt x="80280" y="361276"/>
                  </a:moveTo>
                  <a:lnTo>
                    <a:pt x="80280" y="722553"/>
                  </a:lnTo>
                </a:path>
                <a:path w="963929" h="722630" extrusionOk="0">
                  <a:moveTo>
                    <a:pt x="0" y="361276"/>
                  </a:moveTo>
                  <a:lnTo>
                    <a:pt x="963405" y="361276"/>
                  </a:lnTo>
                  <a:lnTo>
                    <a:pt x="963405" y="240851"/>
                  </a:lnTo>
                  <a:lnTo>
                    <a:pt x="481702" y="0"/>
                  </a:lnTo>
                  <a:lnTo>
                    <a:pt x="0" y="240851"/>
                  </a:lnTo>
                  <a:lnTo>
                    <a:pt x="0" y="361276"/>
                  </a:lnTo>
                </a:path>
                <a:path w="963929" h="722630" extrusionOk="0">
                  <a:moveTo>
                    <a:pt x="0" y="722553"/>
                  </a:moveTo>
                  <a:lnTo>
                    <a:pt x="722553" y="722553"/>
                  </a:lnTo>
                </a:path>
              </a:pathLst>
            </a:custGeom>
            <a:noFill/>
            <a:ln w="2235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62" name="Google Shape;562;p71"/>
            <p:cNvSpPr/>
            <p:nvPr/>
          </p:nvSpPr>
          <p:spPr>
            <a:xfrm>
              <a:off x="10223207" y="1540468"/>
              <a:ext cx="0" cy="361314"/>
            </a:xfrm>
            <a:custGeom>
              <a:avLst/>
              <a:gdLst/>
              <a:ahLst/>
              <a:cxnLst/>
              <a:rect l="l" t="t" r="r" b="b"/>
              <a:pathLst>
                <a:path w="120000" h="361314" extrusionOk="0">
                  <a:moveTo>
                    <a:pt x="0" y="0"/>
                  </a:moveTo>
                  <a:lnTo>
                    <a:pt x="0" y="361276"/>
                  </a:lnTo>
                </a:path>
              </a:pathLst>
            </a:custGeom>
            <a:noFill/>
            <a:ln w="2235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63" name="Google Shape;563;p71"/>
            <p:cNvSpPr/>
            <p:nvPr/>
          </p:nvSpPr>
          <p:spPr>
            <a:xfrm>
              <a:off x="10464057" y="1540469"/>
              <a:ext cx="481965" cy="361314"/>
            </a:xfrm>
            <a:custGeom>
              <a:avLst/>
              <a:gdLst/>
              <a:ahLst/>
              <a:cxnLst/>
              <a:rect l="l" t="t" r="r" b="b"/>
              <a:pathLst>
                <a:path w="481965" h="361314" extrusionOk="0">
                  <a:moveTo>
                    <a:pt x="0" y="361276"/>
                  </a:moveTo>
                  <a:lnTo>
                    <a:pt x="0" y="0"/>
                  </a:lnTo>
                </a:path>
                <a:path w="481965" h="361314" extrusionOk="0">
                  <a:moveTo>
                    <a:pt x="160571" y="361276"/>
                  </a:moveTo>
                  <a:lnTo>
                    <a:pt x="160571" y="0"/>
                  </a:lnTo>
                </a:path>
                <a:path w="481965" h="361314" extrusionOk="0">
                  <a:moveTo>
                    <a:pt x="481702" y="240851"/>
                  </a:moveTo>
                  <a:lnTo>
                    <a:pt x="481702" y="0"/>
                  </a:lnTo>
                </a:path>
              </a:pathLst>
            </a:custGeom>
            <a:noFill/>
            <a:ln w="2235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64" name="Google Shape;564;p71"/>
            <p:cNvSpPr/>
            <p:nvPr/>
          </p:nvSpPr>
          <p:spPr>
            <a:xfrm>
              <a:off x="10156050" y="1504003"/>
              <a:ext cx="1141729" cy="1026160"/>
            </a:xfrm>
            <a:custGeom>
              <a:avLst/>
              <a:gdLst/>
              <a:ahLst/>
              <a:cxnLst/>
              <a:rect l="l" t="t" r="r" b="b"/>
              <a:pathLst>
                <a:path w="1141729" h="1026160" extrusionOk="0">
                  <a:moveTo>
                    <a:pt x="1141158" y="282638"/>
                  </a:moveTo>
                  <a:lnTo>
                    <a:pt x="1132306" y="208445"/>
                  </a:lnTo>
                  <a:lnTo>
                    <a:pt x="1123289" y="162801"/>
                  </a:lnTo>
                  <a:lnTo>
                    <a:pt x="1111872" y="118059"/>
                  </a:lnTo>
                  <a:lnTo>
                    <a:pt x="1098105" y="74320"/>
                  </a:lnTo>
                  <a:lnTo>
                    <a:pt x="1082065" y="31635"/>
                  </a:lnTo>
                  <a:lnTo>
                    <a:pt x="1068184" y="0"/>
                  </a:lnTo>
                  <a:lnTo>
                    <a:pt x="1033322" y="28409"/>
                  </a:lnTo>
                  <a:lnTo>
                    <a:pt x="993648" y="61264"/>
                  </a:lnTo>
                  <a:lnTo>
                    <a:pt x="774954" y="245237"/>
                  </a:lnTo>
                  <a:lnTo>
                    <a:pt x="684542" y="320179"/>
                  </a:lnTo>
                  <a:lnTo>
                    <a:pt x="640118" y="356260"/>
                  </a:lnTo>
                  <a:lnTo>
                    <a:pt x="596684" y="390855"/>
                  </a:lnTo>
                  <a:lnTo>
                    <a:pt x="554596" y="423519"/>
                  </a:lnTo>
                  <a:lnTo>
                    <a:pt x="514197" y="453859"/>
                  </a:lnTo>
                  <a:lnTo>
                    <a:pt x="475843" y="481457"/>
                  </a:lnTo>
                  <a:lnTo>
                    <a:pt x="439889" y="505866"/>
                  </a:lnTo>
                  <a:lnTo>
                    <a:pt x="443064" y="533552"/>
                  </a:lnTo>
                  <a:lnTo>
                    <a:pt x="431228" y="556793"/>
                  </a:lnTo>
                  <a:lnTo>
                    <a:pt x="415099" y="575462"/>
                  </a:lnTo>
                  <a:lnTo>
                    <a:pt x="390867" y="586625"/>
                  </a:lnTo>
                  <a:lnTo>
                    <a:pt x="222529" y="666381"/>
                  </a:lnTo>
                  <a:lnTo>
                    <a:pt x="73825" y="787488"/>
                  </a:lnTo>
                  <a:lnTo>
                    <a:pt x="41719" y="819835"/>
                  </a:lnTo>
                  <a:lnTo>
                    <a:pt x="15062" y="849185"/>
                  </a:lnTo>
                  <a:lnTo>
                    <a:pt x="0" y="874115"/>
                  </a:lnTo>
                  <a:lnTo>
                    <a:pt x="2705" y="893203"/>
                  </a:lnTo>
                  <a:lnTo>
                    <a:pt x="18364" y="899261"/>
                  </a:lnTo>
                  <a:lnTo>
                    <a:pt x="39852" y="890117"/>
                  </a:lnTo>
                  <a:lnTo>
                    <a:pt x="67043" y="868324"/>
                  </a:lnTo>
                  <a:lnTo>
                    <a:pt x="99783" y="836371"/>
                  </a:lnTo>
                  <a:lnTo>
                    <a:pt x="237134" y="733437"/>
                  </a:lnTo>
                  <a:lnTo>
                    <a:pt x="115227" y="872718"/>
                  </a:lnTo>
                  <a:lnTo>
                    <a:pt x="84175" y="915200"/>
                  </a:lnTo>
                  <a:lnTo>
                    <a:pt x="60794" y="953985"/>
                  </a:lnTo>
                  <a:lnTo>
                    <a:pt x="50114" y="985443"/>
                  </a:lnTo>
                  <a:lnTo>
                    <a:pt x="57200" y="1006005"/>
                  </a:lnTo>
                  <a:lnTo>
                    <a:pt x="77698" y="1005217"/>
                  </a:lnTo>
                  <a:lnTo>
                    <a:pt x="102997" y="981024"/>
                  </a:lnTo>
                  <a:lnTo>
                    <a:pt x="131711" y="942492"/>
                  </a:lnTo>
                  <a:lnTo>
                    <a:pt x="162420" y="898626"/>
                  </a:lnTo>
                  <a:lnTo>
                    <a:pt x="230060" y="841349"/>
                  </a:lnTo>
                  <a:lnTo>
                    <a:pt x="180009" y="903389"/>
                  </a:lnTo>
                  <a:lnTo>
                    <a:pt x="158953" y="941781"/>
                  </a:lnTo>
                  <a:lnTo>
                    <a:pt x="142113" y="978649"/>
                  </a:lnTo>
                  <a:lnTo>
                    <a:pt x="135763" y="1008507"/>
                  </a:lnTo>
                  <a:lnTo>
                    <a:pt x="146227" y="1025842"/>
                  </a:lnTo>
                  <a:lnTo>
                    <a:pt x="166687" y="1023454"/>
                  </a:lnTo>
                  <a:lnTo>
                    <a:pt x="186817" y="1001382"/>
                  </a:lnTo>
                  <a:lnTo>
                    <a:pt x="207632" y="964920"/>
                  </a:lnTo>
                  <a:lnTo>
                    <a:pt x="230162" y="919403"/>
                  </a:lnTo>
                  <a:lnTo>
                    <a:pt x="334441" y="836993"/>
                  </a:lnTo>
                  <a:lnTo>
                    <a:pt x="276453" y="899883"/>
                  </a:lnTo>
                  <a:lnTo>
                    <a:pt x="252755" y="937158"/>
                  </a:lnTo>
                  <a:lnTo>
                    <a:pt x="233692" y="970813"/>
                  </a:lnTo>
                  <a:lnTo>
                    <a:pt x="226390" y="998181"/>
                  </a:lnTo>
                  <a:lnTo>
                    <a:pt x="237972" y="1016571"/>
                  </a:lnTo>
                  <a:lnTo>
                    <a:pt x="255193" y="1016914"/>
                  </a:lnTo>
                  <a:lnTo>
                    <a:pt x="273113" y="1000975"/>
                  </a:lnTo>
                  <a:lnTo>
                    <a:pt x="293103" y="972312"/>
                  </a:lnTo>
                  <a:lnTo>
                    <a:pt x="316522" y="934466"/>
                  </a:lnTo>
                  <a:lnTo>
                    <a:pt x="391909" y="866317"/>
                  </a:lnTo>
                  <a:lnTo>
                    <a:pt x="441883" y="832104"/>
                  </a:lnTo>
                  <a:lnTo>
                    <a:pt x="480872" y="793089"/>
                  </a:lnTo>
                  <a:lnTo>
                    <a:pt x="511492" y="751332"/>
                  </a:lnTo>
                  <a:lnTo>
                    <a:pt x="536359" y="708850"/>
                  </a:lnTo>
                  <a:lnTo>
                    <a:pt x="558050" y="667689"/>
                  </a:lnTo>
                  <a:lnTo>
                    <a:pt x="579094" y="630085"/>
                  </a:lnTo>
                  <a:lnTo>
                    <a:pt x="626757" y="591807"/>
                  </a:lnTo>
                  <a:lnTo>
                    <a:pt x="665073" y="564502"/>
                  </a:lnTo>
                  <a:lnTo>
                    <a:pt x="706805" y="536689"/>
                  </a:lnTo>
                  <a:lnTo>
                    <a:pt x="751420" y="508444"/>
                  </a:lnTo>
                  <a:lnTo>
                    <a:pt x="798398" y="479869"/>
                  </a:lnTo>
                  <a:lnTo>
                    <a:pt x="847229" y="451040"/>
                  </a:lnTo>
                  <a:lnTo>
                    <a:pt x="1100823" y="306133"/>
                  </a:lnTo>
                  <a:lnTo>
                    <a:pt x="1141158" y="282638"/>
                  </a:lnTo>
                  <a:close/>
                </a:path>
              </a:pathLst>
            </a:custGeom>
            <a:solidFill>
              <a:srgbClr val="8A664D"/>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65" name="Google Shape;565;p71"/>
            <p:cNvSpPr/>
            <p:nvPr/>
          </p:nvSpPr>
          <p:spPr>
            <a:xfrm>
              <a:off x="10086523" y="1973233"/>
              <a:ext cx="681990" cy="613410"/>
            </a:xfrm>
            <a:custGeom>
              <a:avLst/>
              <a:gdLst/>
              <a:ahLst/>
              <a:cxnLst/>
              <a:rect l="l" t="t" r="r" b="b"/>
              <a:pathLst>
                <a:path w="681990" h="613410" extrusionOk="0">
                  <a:moveTo>
                    <a:pt x="181617" y="0"/>
                  </a:moveTo>
                  <a:lnTo>
                    <a:pt x="0" y="249960"/>
                  </a:lnTo>
                  <a:lnTo>
                    <a:pt x="499911" y="613195"/>
                  </a:lnTo>
                  <a:lnTo>
                    <a:pt x="681528" y="363235"/>
                  </a:lnTo>
                  <a:lnTo>
                    <a:pt x="181617" y="0"/>
                  </a:lnTo>
                  <a:close/>
                </a:path>
              </a:pathLst>
            </a:custGeom>
            <a:solidFill>
              <a:srgbClr val="FFFFF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66" name="Google Shape;566;p71"/>
            <p:cNvSpPr/>
            <p:nvPr/>
          </p:nvSpPr>
          <p:spPr>
            <a:xfrm>
              <a:off x="10086525" y="1973227"/>
              <a:ext cx="681990" cy="612139"/>
            </a:xfrm>
            <a:custGeom>
              <a:avLst/>
              <a:gdLst/>
              <a:ahLst/>
              <a:cxnLst/>
              <a:rect l="l" t="t" r="r" b="b"/>
              <a:pathLst>
                <a:path w="681990" h="612139" extrusionOk="0">
                  <a:moveTo>
                    <a:pt x="181611" y="0"/>
                  </a:moveTo>
                  <a:lnTo>
                    <a:pt x="0" y="249965"/>
                  </a:lnTo>
                  <a:lnTo>
                    <a:pt x="497769" y="611646"/>
                  </a:lnTo>
                  <a:lnTo>
                    <a:pt x="501042" y="611643"/>
                  </a:lnTo>
                  <a:lnTo>
                    <a:pt x="681524" y="363246"/>
                  </a:lnTo>
                  <a:lnTo>
                    <a:pt x="181617" y="4"/>
                  </a:lnTo>
                  <a:close/>
                </a:path>
              </a:pathLst>
            </a:custGeom>
            <a:solidFill>
              <a:srgbClr val="FFFFF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67" name="Google Shape;567;p71"/>
            <p:cNvSpPr/>
            <p:nvPr/>
          </p:nvSpPr>
          <p:spPr>
            <a:xfrm>
              <a:off x="10343983" y="2185487"/>
              <a:ext cx="167640" cy="188594"/>
            </a:xfrm>
            <a:custGeom>
              <a:avLst/>
              <a:gdLst/>
              <a:ahLst/>
              <a:cxnLst/>
              <a:rect l="l" t="t" r="r" b="b"/>
              <a:pathLst>
                <a:path w="167640" h="188594" extrusionOk="0">
                  <a:moveTo>
                    <a:pt x="118196" y="0"/>
                  </a:moveTo>
                  <a:lnTo>
                    <a:pt x="55330" y="23186"/>
                  </a:lnTo>
                  <a:lnTo>
                    <a:pt x="26928" y="52920"/>
                  </a:lnTo>
                  <a:lnTo>
                    <a:pt x="7428" y="89110"/>
                  </a:lnTo>
                  <a:lnTo>
                    <a:pt x="0" y="124838"/>
                  </a:lnTo>
                  <a:lnTo>
                    <a:pt x="4803" y="156056"/>
                  </a:lnTo>
                  <a:lnTo>
                    <a:pt x="21996" y="178717"/>
                  </a:lnTo>
                  <a:lnTo>
                    <a:pt x="48861" y="188070"/>
                  </a:lnTo>
                  <a:lnTo>
                    <a:pt x="80036" y="182995"/>
                  </a:lnTo>
                  <a:lnTo>
                    <a:pt x="111723" y="164891"/>
                  </a:lnTo>
                  <a:lnTo>
                    <a:pt x="140118" y="135158"/>
                  </a:lnTo>
                  <a:lnTo>
                    <a:pt x="159625" y="98962"/>
                  </a:lnTo>
                  <a:lnTo>
                    <a:pt x="167056" y="63231"/>
                  </a:lnTo>
                  <a:lnTo>
                    <a:pt x="162254" y="32012"/>
                  </a:lnTo>
                  <a:lnTo>
                    <a:pt x="145061" y="9351"/>
                  </a:lnTo>
                  <a:lnTo>
                    <a:pt x="118196" y="0"/>
                  </a:lnTo>
                  <a:close/>
                </a:path>
              </a:pathLst>
            </a:custGeom>
            <a:solidFill>
              <a:srgbClr val="EA155B"/>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pic>
          <p:nvPicPr>
            <p:cNvPr id="568" name="Google Shape;568;p71"/>
            <p:cNvPicPr preferRelativeResize="0"/>
            <p:nvPr/>
          </p:nvPicPr>
          <p:blipFill rotWithShape="1">
            <a:blip r:embed="rId6">
              <a:alphaModFix/>
            </a:blip>
            <a:srcRect/>
            <a:stretch/>
          </p:blipFill>
          <p:spPr>
            <a:xfrm>
              <a:off x="10196411" y="2022589"/>
              <a:ext cx="166230" cy="63553"/>
            </a:xfrm>
            <a:prstGeom prst="rect">
              <a:avLst/>
            </a:prstGeom>
            <a:noFill/>
            <a:ln>
              <a:noFill/>
            </a:ln>
          </p:spPr>
        </p:pic>
        <p:pic>
          <p:nvPicPr>
            <p:cNvPr id="569" name="Google Shape;569;p71"/>
            <p:cNvPicPr preferRelativeResize="0"/>
            <p:nvPr/>
          </p:nvPicPr>
          <p:blipFill rotWithShape="1">
            <a:blip r:embed="rId7">
              <a:alphaModFix/>
            </a:blip>
            <a:srcRect/>
            <a:stretch/>
          </p:blipFill>
          <p:spPr>
            <a:xfrm>
              <a:off x="10135876" y="2128685"/>
              <a:ext cx="63554" cy="166229"/>
            </a:xfrm>
            <a:prstGeom prst="rect">
              <a:avLst/>
            </a:prstGeom>
            <a:noFill/>
            <a:ln>
              <a:noFill/>
            </a:ln>
          </p:spPr>
        </p:pic>
        <p:pic>
          <p:nvPicPr>
            <p:cNvPr id="570" name="Google Shape;570;p71"/>
            <p:cNvPicPr preferRelativeResize="0"/>
            <p:nvPr/>
          </p:nvPicPr>
          <p:blipFill rotWithShape="1">
            <a:blip r:embed="rId8">
              <a:alphaModFix/>
            </a:blip>
            <a:srcRect/>
            <a:stretch/>
          </p:blipFill>
          <p:spPr>
            <a:xfrm>
              <a:off x="10491932" y="2473521"/>
              <a:ext cx="166224" cy="63551"/>
            </a:xfrm>
            <a:prstGeom prst="rect">
              <a:avLst/>
            </a:prstGeom>
            <a:noFill/>
            <a:ln>
              <a:noFill/>
            </a:ln>
          </p:spPr>
        </p:pic>
        <p:pic>
          <p:nvPicPr>
            <p:cNvPr id="571" name="Google Shape;571;p71"/>
            <p:cNvPicPr preferRelativeResize="0"/>
            <p:nvPr/>
          </p:nvPicPr>
          <p:blipFill rotWithShape="1">
            <a:blip r:embed="rId9">
              <a:alphaModFix/>
            </a:blip>
            <a:srcRect/>
            <a:stretch/>
          </p:blipFill>
          <p:spPr>
            <a:xfrm>
              <a:off x="10655146" y="2264754"/>
              <a:ext cx="63550" cy="166218"/>
            </a:xfrm>
            <a:prstGeom prst="rect">
              <a:avLst/>
            </a:prstGeom>
            <a:noFill/>
            <a:ln>
              <a:noFill/>
            </a:ln>
          </p:spPr>
        </p:pic>
        <p:sp>
          <p:nvSpPr>
            <p:cNvPr id="572" name="Google Shape;572;p71"/>
            <p:cNvSpPr/>
            <p:nvPr/>
          </p:nvSpPr>
          <p:spPr>
            <a:xfrm>
              <a:off x="10396628" y="2237030"/>
              <a:ext cx="62229" cy="85089"/>
            </a:xfrm>
            <a:custGeom>
              <a:avLst/>
              <a:gdLst/>
              <a:ahLst/>
              <a:cxnLst/>
              <a:rect l="l" t="t" r="r" b="b"/>
              <a:pathLst>
                <a:path w="62229" h="85089" extrusionOk="0">
                  <a:moveTo>
                    <a:pt x="61757" y="0"/>
                  </a:moveTo>
                  <a:lnTo>
                    <a:pt x="0" y="84992"/>
                  </a:lnTo>
                </a:path>
              </a:pathLst>
            </a:custGeom>
            <a:noFill/>
            <a:ln w="2235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73" name="Google Shape;573;p71"/>
            <p:cNvSpPr/>
            <p:nvPr/>
          </p:nvSpPr>
          <p:spPr>
            <a:xfrm>
              <a:off x="10291643" y="2007603"/>
              <a:ext cx="443865" cy="314960"/>
            </a:xfrm>
            <a:custGeom>
              <a:avLst/>
              <a:gdLst/>
              <a:ahLst/>
              <a:cxnLst/>
              <a:rect l="l" t="t" r="r" b="b"/>
              <a:pathLst>
                <a:path w="443865" h="314960" extrusionOk="0">
                  <a:moveTo>
                    <a:pt x="321454" y="0"/>
                  </a:moveTo>
                  <a:lnTo>
                    <a:pt x="250436" y="7941"/>
                  </a:lnTo>
                  <a:lnTo>
                    <a:pt x="204671" y="23949"/>
                  </a:lnTo>
                  <a:lnTo>
                    <a:pt x="164275" y="60050"/>
                  </a:lnTo>
                  <a:lnTo>
                    <a:pt x="109366" y="128268"/>
                  </a:lnTo>
                  <a:lnTo>
                    <a:pt x="49315" y="204423"/>
                  </a:lnTo>
                  <a:lnTo>
                    <a:pt x="16062" y="252760"/>
                  </a:lnTo>
                  <a:lnTo>
                    <a:pt x="0" y="289798"/>
                  </a:lnTo>
                  <a:lnTo>
                    <a:pt x="6982" y="314629"/>
                  </a:lnTo>
                  <a:lnTo>
                    <a:pt x="39564" y="314651"/>
                  </a:lnTo>
                  <a:lnTo>
                    <a:pt x="70181" y="288938"/>
                  </a:lnTo>
                  <a:lnTo>
                    <a:pt x="96216" y="253551"/>
                  </a:lnTo>
                  <a:lnTo>
                    <a:pt x="115052" y="224548"/>
                  </a:lnTo>
                  <a:lnTo>
                    <a:pt x="133283" y="198288"/>
                  </a:lnTo>
                  <a:lnTo>
                    <a:pt x="138898" y="189602"/>
                  </a:lnTo>
                  <a:lnTo>
                    <a:pt x="146056" y="178067"/>
                  </a:lnTo>
                  <a:lnTo>
                    <a:pt x="175718" y="186146"/>
                  </a:lnTo>
                  <a:lnTo>
                    <a:pt x="249951" y="195297"/>
                  </a:lnTo>
                  <a:lnTo>
                    <a:pt x="346624" y="182891"/>
                  </a:lnTo>
                  <a:lnTo>
                    <a:pt x="443607" y="126299"/>
                  </a:lnTo>
                  <a:lnTo>
                    <a:pt x="321454" y="0"/>
                  </a:lnTo>
                  <a:close/>
                </a:path>
              </a:pathLst>
            </a:custGeom>
            <a:solidFill>
              <a:srgbClr val="8A664D"/>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sp>
          <p:nvSpPr>
            <p:cNvPr id="574" name="Google Shape;574;p71"/>
            <p:cNvSpPr/>
            <p:nvPr/>
          </p:nvSpPr>
          <p:spPr>
            <a:xfrm>
              <a:off x="9797479" y="1173406"/>
              <a:ext cx="278765" cy="149859"/>
            </a:xfrm>
            <a:custGeom>
              <a:avLst/>
              <a:gdLst/>
              <a:ahLst/>
              <a:cxnLst/>
              <a:rect l="l" t="t" r="r" b="b"/>
              <a:pathLst>
                <a:path w="278765" h="149859" extrusionOk="0">
                  <a:moveTo>
                    <a:pt x="156675" y="0"/>
                  </a:moveTo>
                  <a:lnTo>
                    <a:pt x="109004" y="37478"/>
                  </a:lnTo>
                  <a:lnTo>
                    <a:pt x="75728" y="67423"/>
                  </a:lnTo>
                  <a:lnTo>
                    <a:pt x="44082" y="99069"/>
                  </a:lnTo>
                  <a:lnTo>
                    <a:pt x="14137" y="132345"/>
                  </a:lnTo>
                  <a:lnTo>
                    <a:pt x="0" y="149825"/>
                  </a:lnTo>
                  <a:lnTo>
                    <a:pt x="221060" y="149825"/>
                  </a:lnTo>
                  <a:lnTo>
                    <a:pt x="245689" y="144351"/>
                  </a:lnTo>
                  <a:lnTo>
                    <a:pt x="265085" y="129582"/>
                  </a:lnTo>
                  <a:lnTo>
                    <a:pt x="276770" y="108001"/>
                  </a:lnTo>
                  <a:lnTo>
                    <a:pt x="278263" y="82089"/>
                  </a:lnTo>
                  <a:lnTo>
                    <a:pt x="270946" y="62521"/>
                  </a:lnTo>
                  <a:lnTo>
                    <a:pt x="257206" y="47272"/>
                  </a:lnTo>
                  <a:lnTo>
                    <a:pt x="239120" y="37478"/>
                  </a:lnTo>
                  <a:lnTo>
                    <a:pt x="239568" y="37478"/>
                  </a:lnTo>
                  <a:lnTo>
                    <a:pt x="217961" y="33839"/>
                  </a:lnTo>
                  <a:lnTo>
                    <a:pt x="189082" y="33839"/>
                  </a:lnTo>
                  <a:lnTo>
                    <a:pt x="179350" y="31921"/>
                  </a:lnTo>
                  <a:lnTo>
                    <a:pt x="170828" y="26715"/>
                  </a:lnTo>
                  <a:lnTo>
                    <a:pt x="164302" y="19045"/>
                  </a:lnTo>
                  <a:lnTo>
                    <a:pt x="160560" y="9735"/>
                  </a:lnTo>
                  <a:lnTo>
                    <a:pt x="156675" y="0"/>
                  </a:lnTo>
                  <a:close/>
                </a:path>
              </a:pathLst>
            </a:custGeom>
            <a:solidFill>
              <a:srgbClr val="FFFFFF"/>
            </a:solidFill>
            <a:ln>
              <a:noFill/>
            </a:ln>
          </p:spPr>
          <p:txBody>
            <a:bodyPr spcFirstLastPara="1" wrap="square" lIns="0" tIns="0" rIns="0" bIns="0" anchor="t" anchorCtr="0">
              <a:noAutofit/>
            </a:bodyPr>
            <a:lstStyle/>
            <a:p>
              <a:pPr marL="0" lvl="0" indent="0" algn="l" rtl="0">
                <a:spcBef>
                  <a:spcPts val="0"/>
                </a:spcBef>
                <a:spcAft>
                  <a:spcPts val="0"/>
                </a:spcAft>
                <a:buNone/>
              </a:pPr>
              <a:endParaRPr sz="1100"/>
            </a:p>
          </p:txBody>
        </p:sp>
      </p:grpSp>
      <p:sp>
        <p:nvSpPr>
          <p:cNvPr id="575" name="Google Shape;575;p71"/>
          <p:cNvSpPr txBox="1">
            <a:spLocks noGrp="1"/>
          </p:cNvSpPr>
          <p:nvPr>
            <p:ph type="body" idx="2"/>
          </p:nvPr>
        </p:nvSpPr>
        <p:spPr>
          <a:xfrm>
            <a:off x="7218247" y="2606976"/>
            <a:ext cx="4255200" cy="377700"/>
          </a:xfrm>
          <a:prstGeom prst="rect">
            <a:avLst/>
          </a:prstGeom>
          <a:noFill/>
          <a:ln>
            <a:noFill/>
          </a:ln>
        </p:spPr>
        <p:txBody>
          <a:bodyPr spcFirstLastPara="1" wrap="square" lIns="0" tIns="8075" rIns="0" bIns="0" anchor="t" anchorCtr="0">
            <a:spAutoFit/>
          </a:bodyPr>
          <a:lstStyle/>
          <a:p>
            <a:pPr marL="12700" lvl="0" indent="0" algn="l" rtl="0">
              <a:lnSpc>
                <a:spcPct val="118076"/>
              </a:lnSpc>
              <a:spcBef>
                <a:spcPts val="0"/>
              </a:spcBef>
              <a:spcAft>
                <a:spcPts val="0"/>
              </a:spcAft>
              <a:buNone/>
            </a:pPr>
            <a:r>
              <a:rPr lang="en-US"/>
              <a:t>services</a:t>
            </a:r>
            <a:endParaRPr sz="1500" b="0">
              <a:solidFill>
                <a:srgbClr val="464646"/>
              </a:solidFill>
              <a:latin typeface="Roboto"/>
              <a:ea typeface="Roboto"/>
              <a:cs typeface="Roboto"/>
              <a:sym typeface="Roboto"/>
            </a:endParaRPr>
          </a:p>
        </p:txBody>
      </p:sp>
      <p:sp>
        <p:nvSpPr>
          <p:cNvPr id="576" name="Google Shape;576;p71"/>
          <p:cNvSpPr txBox="1"/>
          <p:nvPr/>
        </p:nvSpPr>
        <p:spPr>
          <a:xfrm>
            <a:off x="7233287" y="4905239"/>
            <a:ext cx="4035900" cy="377700"/>
          </a:xfrm>
          <a:prstGeom prst="rect">
            <a:avLst/>
          </a:prstGeom>
          <a:noFill/>
          <a:ln>
            <a:noFill/>
          </a:ln>
        </p:spPr>
        <p:txBody>
          <a:bodyPr spcFirstLastPara="1" wrap="square" lIns="0" tIns="8075" rIns="0" bIns="0" anchor="t" anchorCtr="0">
            <a:spAutoFit/>
          </a:bodyPr>
          <a:lstStyle/>
          <a:p>
            <a:pPr marL="12700" lvl="0" indent="0" algn="l" rtl="0">
              <a:lnSpc>
                <a:spcPct val="116582"/>
              </a:lnSpc>
              <a:spcBef>
                <a:spcPts val="0"/>
              </a:spcBef>
              <a:spcAft>
                <a:spcPts val="0"/>
              </a:spcAft>
              <a:buNone/>
            </a:pPr>
            <a:r>
              <a:rPr lang="en-US" sz="2400" b="1">
                <a:solidFill>
                  <a:srgbClr val="EA155B"/>
                </a:solidFill>
                <a:latin typeface="Bebas Neue"/>
                <a:ea typeface="Bebas Neue"/>
                <a:cs typeface="Bebas Neue"/>
                <a:sym typeface="Bebas Neue"/>
              </a:rPr>
              <a:t>STATE</a:t>
            </a:r>
            <a:endParaRPr sz="1700">
              <a:solidFill>
                <a:srgbClr val="464646"/>
              </a:solidFill>
              <a:latin typeface="Roboto"/>
              <a:ea typeface="Roboto"/>
              <a:cs typeface="Roboto"/>
              <a:sym typeface="Roboto"/>
            </a:endParaRPr>
          </a:p>
        </p:txBody>
      </p:sp>
      <p:sp>
        <p:nvSpPr>
          <p:cNvPr id="577" name="Google Shape;577;p71"/>
          <p:cNvSpPr txBox="1"/>
          <p:nvPr/>
        </p:nvSpPr>
        <p:spPr>
          <a:xfrm rot="-3600200">
            <a:off x="1907219" y="3507452"/>
            <a:ext cx="228623" cy="261555"/>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S</a:t>
            </a:r>
            <a:endParaRPr sz="1700">
              <a:latin typeface="Bebas Neue"/>
              <a:ea typeface="Bebas Neue"/>
              <a:cs typeface="Bebas Neue"/>
              <a:sym typeface="Bebas Neue"/>
            </a:endParaRPr>
          </a:p>
        </p:txBody>
      </p:sp>
      <p:sp>
        <p:nvSpPr>
          <p:cNvPr id="578" name="Google Shape;578;p71"/>
          <p:cNvSpPr txBox="1"/>
          <p:nvPr/>
        </p:nvSpPr>
        <p:spPr>
          <a:xfrm rot="-3362303">
            <a:off x="1949767" y="3437332"/>
            <a:ext cx="228234" cy="26168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T</a:t>
            </a:r>
            <a:endParaRPr sz="1700">
              <a:latin typeface="Bebas Neue"/>
              <a:ea typeface="Bebas Neue"/>
              <a:cs typeface="Bebas Neue"/>
              <a:sym typeface="Bebas Neue"/>
            </a:endParaRPr>
          </a:p>
        </p:txBody>
      </p:sp>
      <p:sp>
        <p:nvSpPr>
          <p:cNvPr id="579" name="Google Shape;579;p71"/>
          <p:cNvSpPr txBox="1"/>
          <p:nvPr/>
        </p:nvSpPr>
        <p:spPr>
          <a:xfrm rot="-3238686">
            <a:off x="1993658" y="3370288"/>
            <a:ext cx="231085" cy="261810"/>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A</a:t>
            </a:r>
            <a:endParaRPr sz="1700">
              <a:latin typeface="Bebas Neue"/>
              <a:ea typeface="Bebas Neue"/>
              <a:cs typeface="Bebas Neue"/>
              <a:sym typeface="Bebas Neue"/>
            </a:endParaRPr>
          </a:p>
        </p:txBody>
      </p:sp>
      <p:sp>
        <p:nvSpPr>
          <p:cNvPr id="580" name="Google Shape;580;p71"/>
          <p:cNvSpPr txBox="1"/>
          <p:nvPr/>
        </p:nvSpPr>
        <p:spPr>
          <a:xfrm rot="-3001234">
            <a:off x="2046791" y="3301990"/>
            <a:ext cx="227855" cy="26150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T</a:t>
            </a:r>
            <a:endParaRPr sz="1700">
              <a:latin typeface="Bebas Neue"/>
              <a:ea typeface="Bebas Neue"/>
              <a:cs typeface="Bebas Neue"/>
              <a:sym typeface="Bebas Neue"/>
            </a:endParaRPr>
          </a:p>
        </p:txBody>
      </p:sp>
      <p:sp>
        <p:nvSpPr>
          <p:cNvPr id="581" name="Google Shape;581;p71"/>
          <p:cNvSpPr txBox="1"/>
          <p:nvPr/>
        </p:nvSpPr>
        <p:spPr>
          <a:xfrm rot="-2879421">
            <a:off x="2101641" y="3237067"/>
            <a:ext cx="227716" cy="261699"/>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E</a:t>
            </a:r>
            <a:endParaRPr sz="1700">
              <a:latin typeface="Bebas Neue"/>
              <a:ea typeface="Bebas Neue"/>
              <a:cs typeface="Bebas Neue"/>
              <a:sym typeface="Bebas Neue"/>
            </a:endParaRPr>
          </a:p>
        </p:txBody>
      </p:sp>
      <p:sp>
        <p:nvSpPr>
          <p:cNvPr id="582" name="Google Shape;582;p71"/>
          <p:cNvSpPr txBox="1"/>
          <p:nvPr/>
        </p:nvSpPr>
        <p:spPr>
          <a:xfrm rot="-2580615">
            <a:off x="2190189" y="3146421"/>
            <a:ext cx="226057" cy="261718"/>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L</a:t>
            </a:r>
            <a:endParaRPr sz="1700">
              <a:latin typeface="Bebas Neue"/>
              <a:ea typeface="Bebas Neue"/>
              <a:cs typeface="Bebas Neue"/>
              <a:sym typeface="Bebas Neue"/>
            </a:endParaRPr>
          </a:p>
        </p:txBody>
      </p:sp>
      <p:sp>
        <p:nvSpPr>
          <p:cNvPr id="583" name="Google Shape;583;p71"/>
          <p:cNvSpPr txBox="1"/>
          <p:nvPr/>
        </p:nvSpPr>
        <p:spPr>
          <a:xfrm rot="-2399882">
            <a:off x="2250273" y="3091092"/>
            <a:ext cx="228701" cy="26150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E</a:t>
            </a:r>
            <a:endParaRPr sz="1700">
              <a:latin typeface="Bebas Neue"/>
              <a:ea typeface="Bebas Neue"/>
              <a:cs typeface="Bebas Neue"/>
              <a:sym typeface="Bebas Neue"/>
            </a:endParaRPr>
          </a:p>
        </p:txBody>
      </p:sp>
      <p:sp>
        <p:nvSpPr>
          <p:cNvPr id="584" name="Google Shape;584;p71"/>
          <p:cNvSpPr txBox="1"/>
          <p:nvPr/>
        </p:nvSpPr>
        <p:spPr>
          <a:xfrm rot="-2221135">
            <a:off x="2316728" y="3036289"/>
            <a:ext cx="230701" cy="261781"/>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V</a:t>
            </a:r>
            <a:endParaRPr sz="1700">
              <a:latin typeface="Bebas Neue"/>
              <a:ea typeface="Bebas Neue"/>
              <a:cs typeface="Bebas Neue"/>
              <a:sym typeface="Bebas Neue"/>
            </a:endParaRPr>
          </a:p>
        </p:txBody>
      </p:sp>
      <p:sp>
        <p:nvSpPr>
          <p:cNvPr id="585" name="Google Shape;585;p71"/>
          <p:cNvSpPr txBox="1"/>
          <p:nvPr/>
        </p:nvSpPr>
        <p:spPr>
          <a:xfrm rot="-1977653">
            <a:off x="2387652" y="2986000"/>
            <a:ext cx="228832" cy="261783"/>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E</a:t>
            </a:r>
            <a:endParaRPr sz="1700">
              <a:latin typeface="Bebas Neue"/>
              <a:ea typeface="Bebas Neue"/>
              <a:cs typeface="Bebas Neue"/>
              <a:sym typeface="Bebas Neue"/>
            </a:endParaRPr>
          </a:p>
        </p:txBody>
      </p:sp>
      <p:sp>
        <p:nvSpPr>
          <p:cNvPr id="586" name="Google Shape;586;p71"/>
          <p:cNvSpPr txBox="1"/>
          <p:nvPr/>
        </p:nvSpPr>
        <p:spPr>
          <a:xfrm rot="-1799047">
            <a:off x="2461358" y="2937971"/>
            <a:ext cx="231711" cy="261555"/>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R</a:t>
            </a:r>
            <a:endParaRPr sz="1700">
              <a:latin typeface="Bebas Neue"/>
              <a:ea typeface="Bebas Neue"/>
              <a:cs typeface="Bebas Neue"/>
              <a:sym typeface="Bebas Neue"/>
            </a:endParaRPr>
          </a:p>
        </p:txBody>
      </p:sp>
      <p:sp>
        <p:nvSpPr>
          <p:cNvPr id="587" name="Google Shape;587;p71"/>
          <p:cNvSpPr txBox="1"/>
          <p:nvPr/>
        </p:nvSpPr>
        <p:spPr>
          <a:xfrm rot="-4199131">
            <a:off x="2365650" y="4172892"/>
            <a:ext cx="234034" cy="261741"/>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H</a:t>
            </a:r>
            <a:endParaRPr sz="1700">
              <a:latin typeface="Bebas Neue"/>
              <a:ea typeface="Bebas Neue"/>
              <a:cs typeface="Bebas Neue"/>
              <a:sym typeface="Bebas Neue"/>
            </a:endParaRPr>
          </a:p>
        </p:txBody>
      </p:sp>
      <p:sp>
        <p:nvSpPr>
          <p:cNvPr id="588" name="Google Shape;588;p71"/>
          <p:cNvSpPr txBox="1"/>
          <p:nvPr/>
        </p:nvSpPr>
        <p:spPr>
          <a:xfrm rot="-3961336">
            <a:off x="2401503" y="4084614"/>
            <a:ext cx="228849" cy="26162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E</a:t>
            </a:r>
            <a:endParaRPr sz="1700">
              <a:latin typeface="Bebas Neue"/>
              <a:ea typeface="Bebas Neue"/>
              <a:cs typeface="Bebas Neue"/>
              <a:sym typeface="Bebas Neue"/>
            </a:endParaRPr>
          </a:p>
        </p:txBody>
      </p:sp>
      <p:sp>
        <p:nvSpPr>
          <p:cNvPr id="589" name="Google Shape;589;p71"/>
          <p:cNvSpPr txBox="1"/>
          <p:nvPr/>
        </p:nvSpPr>
        <p:spPr>
          <a:xfrm rot="-3718530">
            <a:off x="2439151" y="4001137"/>
            <a:ext cx="231777" cy="261706"/>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A</a:t>
            </a:r>
            <a:endParaRPr sz="1700">
              <a:latin typeface="Bebas Neue"/>
              <a:ea typeface="Bebas Neue"/>
              <a:cs typeface="Bebas Neue"/>
              <a:sym typeface="Bebas Neue"/>
            </a:endParaRPr>
          </a:p>
        </p:txBody>
      </p:sp>
      <p:sp>
        <p:nvSpPr>
          <p:cNvPr id="590" name="Google Shape;590;p71"/>
          <p:cNvSpPr txBox="1"/>
          <p:nvPr/>
        </p:nvSpPr>
        <p:spPr>
          <a:xfrm rot="-3481128">
            <a:off x="2485461" y="3922862"/>
            <a:ext cx="226002" cy="26171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L</a:t>
            </a:r>
            <a:endParaRPr sz="1700">
              <a:latin typeface="Bebas Neue"/>
              <a:ea typeface="Bebas Neue"/>
              <a:cs typeface="Bebas Neue"/>
              <a:sym typeface="Bebas Neue"/>
            </a:endParaRPr>
          </a:p>
        </p:txBody>
      </p:sp>
      <p:sp>
        <p:nvSpPr>
          <p:cNvPr id="591" name="Google Shape;591;p71"/>
          <p:cNvSpPr txBox="1"/>
          <p:nvPr/>
        </p:nvSpPr>
        <p:spPr>
          <a:xfrm rot="-3239355">
            <a:off x="2525994" y="3859113"/>
            <a:ext cx="228086" cy="261810"/>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T</a:t>
            </a:r>
            <a:endParaRPr sz="1700">
              <a:latin typeface="Bebas Neue"/>
              <a:ea typeface="Bebas Neue"/>
              <a:cs typeface="Bebas Neue"/>
              <a:sym typeface="Bebas Neue"/>
            </a:endParaRPr>
          </a:p>
        </p:txBody>
      </p:sp>
      <p:sp>
        <p:nvSpPr>
          <p:cNvPr id="592" name="Google Shape;592;p71"/>
          <p:cNvSpPr txBox="1"/>
          <p:nvPr/>
        </p:nvSpPr>
        <p:spPr>
          <a:xfrm rot="-2999806">
            <a:off x="2579052" y="3784354"/>
            <a:ext cx="233810" cy="26150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H</a:t>
            </a:r>
            <a:endParaRPr sz="1700">
              <a:latin typeface="Bebas Neue"/>
              <a:ea typeface="Bebas Neue"/>
              <a:cs typeface="Bebas Neue"/>
              <a:sym typeface="Bebas Neue"/>
            </a:endParaRPr>
          </a:p>
        </p:txBody>
      </p:sp>
      <p:sp>
        <p:nvSpPr>
          <p:cNvPr id="593" name="Google Shape;593;p71"/>
          <p:cNvSpPr txBox="1"/>
          <p:nvPr/>
        </p:nvSpPr>
        <p:spPr>
          <a:xfrm rot="-2581283">
            <a:off x="2676643" y="3679422"/>
            <a:ext cx="227329" cy="261718"/>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F</a:t>
            </a:r>
            <a:endParaRPr sz="1700">
              <a:latin typeface="Bebas Neue"/>
              <a:ea typeface="Bebas Neue"/>
              <a:cs typeface="Bebas Neue"/>
              <a:sym typeface="Bebas Neue"/>
            </a:endParaRPr>
          </a:p>
        </p:txBody>
      </p:sp>
      <p:sp>
        <p:nvSpPr>
          <p:cNvPr id="594" name="Google Shape;594;p71"/>
          <p:cNvSpPr txBox="1"/>
          <p:nvPr/>
        </p:nvSpPr>
        <p:spPr>
          <a:xfrm rot="-2341104">
            <a:off x="2738375" y="3620035"/>
            <a:ext cx="232063" cy="261721"/>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A</a:t>
            </a:r>
            <a:endParaRPr sz="1700">
              <a:latin typeface="Bebas Neue"/>
              <a:ea typeface="Bebas Neue"/>
              <a:cs typeface="Bebas Neue"/>
              <a:sym typeface="Bebas Neue"/>
            </a:endParaRPr>
          </a:p>
        </p:txBody>
      </p:sp>
      <p:sp>
        <p:nvSpPr>
          <p:cNvPr id="595" name="Google Shape;595;p71"/>
          <p:cNvSpPr txBox="1"/>
          <p:nvPr/>
        </p:nvSpPr>
        <p:spPr>
          <a:xfrm rot="-2098421">
            <a:off x="2813253" y="3560837"/>
            <a:ext cx="230286" cy="261671"/>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C</a:t>
            </a:r>
            <a:endParaRPr sz="1700">
              <a:latin typeface="Bebas Neue"/>
              <a:ea typeface="Bebas Neue"/>
              <a:cs typeface="Bebas Neue"/>
              <a:sym typeface="Bebas Neue"/>
            </a:endParaRPr>
          </a:p>
        </p:txBody>
      </p:sp>
      <p:sp>
        <p:nvSpPr>
          <p:cNvPr id="596" name="Google Shape;596;p71"/>
          <p:cNvSpPr txBox="1"/>
          <p:nvPr/>
        </p:nvSpPr>
        <p:spPr>
          <a:xfrm rot="-1920323">
            <a:off x="2880318" y="3518057"/>
            <a:ext cx="217925" cy="26171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I</a:t>
            </a:r>
            <a:endParaRPr sz="1700">
              <a:latin typeface="Bebas Neue"/>
              <a:ea typeface="Bebas Neue"/>
              <a:cs typeface="Bebas Neue"/>
              <a:sym typeface="Bebas Neue"/>
            </a:endParaRPr>
          </a:p>
        </p:txBody>
      </p:sp>
      <p:sp>
        <p:nvSpPr>
          <p:cNvPr id="597" name="Google Shape;597;p71"/>
          <p:cNvSpPr txBox="1"/>
          <p:nvPr/>
        </p:nvSpPr>
        <p:spPr>
          <a:xfrm rot="-1740622">
            <a:off x="2937631" y="3480502"/>
            <a:ext cx="226407" cy="261723"/>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L</a:t>
            </a:r>
            <a:endParaRPr sz="1700">
              <a:latin typeface="Bebas Neue"/>
              <a:ea typeface="Bebas Neue"/>
              <a:cs typeface="Bebas Neue"/>
              <a:sym typeface="Bebas Neue"/>
            </a:endParaRPr>
          </a:p>
        </p:txBody>
      </p:sp>
      <p:sp>
        <p:nvSpPr>
          <p:cNvPr id="598" name="Google Shape;598;p71"/>
          <p:cNvSpPr txBox="1"/>
          <p:nvPr/>
        </p:nvSpPr>
        <p:spPr>
          <a:xfrm rot="-1559993">
            <a:off x="3003147" y="3447343"/>
            <a:ext cx="217625" cy="261765"/>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I</a:t>
            </a:r>
            <a:endParaRPr sz="1700">
              <a:latin typeface="Bebas Neue"/>
              <a:ea typeface="Bebas Neue"/>
              <a:cs typeface="Bebas Neue"/>
              <a:sym typeface="Bebas Neue"/>
            </a:endParaRPr>
          </a:p>
        </p:txBody>
      </p:sp>
      <p:sp>
        <p:nvSpPr>
          <p:cNvPr id="599" name="Google Shape;599;p71"/>
          <p:cNvSpPr txBox="1"/>
          <p:nvPr/>
        </p:nvSpPr>
        <p:spPr>
          <a:xfrm rot="-1318176">
            <a:off x="3061838" y="3417512"/>
            <a:ext cx="227738" cy="26166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T</a:t>
            </a:r>
            <a:endParaRPr sz="1700">
              <a:latin typeface="Bebas Neue"/>
              <a:ea typeface="Bebas Neue"/>
              <a:cs typeface="Bebas Neue"/>
              <a:sym typeface="Bebas Neue"/>
            </a:endParaRPr>
          </a:p>
        </p:txBody>
      </p:sp>
      <p:sp>
        <p:nvSpPr>
          <p:cNvPr id="600" name="Google Shape;600;p71"/>
          <p:cNvSpPr txBox="1"/>
          <p:nvPr/>
        </p:nvSpPr>
        <p:spPr>
          <a:xfrm rot="-1141536">
            <a:off x="3147506" y="3383330"/>
            <a:ext cx="230068" cy="261569"/>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Y</a:t>
            </a:r>
            <a:endParaRPr sz="1700">
              <a:latin typeface="Bebas Neue"/>
              <a:ea typeface="Bebas Neue"/>
              <a:cs typeface="Bebas Neue"/>
              <a:sym typeface="Bebas Neue"/>
            </a:endParaRPr>
          </a:p>
        </p:txBody>
      </p:sp>
      <p:sp>
        <p:nvSpPr>
          <p:cNvPr id="601" name="Google Shape;601;p71"/>
          <p:cNvSpPr txBox="1"/>
          <p:nvPr/>
        </p:nvSpPr>
        <p:spPr>
          <a:xfrm rot="-4021053">
            <a:off x="2964603" y="4511348"/>
            <a:ext cx="229735" cy="261721"/>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C</a:t>
            </a:r>
            <a:endParaRPr sz="1700">
              <a:latin typeface="Bebas Neue"/>
              <a:ea typeface="Bebas Neue"/>
              <a:cs typeface="Bebas Neue"/>
              <a:sym typeface="Bebas Neue"/>
            </a:endParaRPr>
          </a:p>
        </p:txBody>
      </p:sp>
      <p:sp>
        <p:nvSpPr>
          <p:cNvPr id="602" name="Google Shape;602;p71"/>
          <p:cNvSpPr txBox="1"/>
          <p:nvPr/>
        </p:nvSpPr>
        <p:spPr>
          <a:xfrm rot="-3658456">
            <a:off x="3003086" y="4426861"/>
            <a:ext cx="231244" cy="261723"/>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O</a:t>
            </a:r>
            <a:endParaRPr sz="1700">
              <a:latin typeface="Bebas Neue"/>
              <a:ea typeface="Bebas Neue"/>
              <a:cs typeface="Bebas Neue"/>
              <a:sym typeface="Bebas Neue"/>
            </a:endParaRPr>
          </a:p>
        </p:txBody>
      </p:sp>
      <p:sp>
        <p:nvSpPr>
          <p:cNvPr id="603" name="Google Shape;603;p71"/>
          <p:cNvSpPr txBox="1"/>
          <p:nvPr/>
        </p:nvSpPr>
        <p:spPr>
          <a:xfrm rot="-3238358">
            <a:off x="3049313" y="4337180"/>
            <a:ext cx="244826" cy="261810"/>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M</a:t>
            </a:r>
            <a:endParaRPr sz="1700">
              <a:latin typeface="Bebas Neue"/>
              <a:ea typeface="Bebas Neue"/>
              <a:cs typeface="Bebas Neue"/>
              <a:sym typeface="Bebas Neue"/>
            </a:endParaRPr>
          </a:p>
        </p:txBody>
      </p:sp>
      <p:sp>
        <p:nvSpPr>
          <p:cNvPr id="604" name="Google Shape;604;p71"/>
          <p:cNvSpPr txBox="1"/>
          <p:nvPr/>
        </p:nvSpPr>
        <p:spPr>
          <a:xfrm rot="-2880136">
            <a:off x="3122624" y="4241261"/>
            <a:ext cx="243013" cy="261699"/>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M</a:t>
            </a:r>
            <a:endParaRPr sz="1700">
              <a:latin typeface="Bebas Neue"/>
              <a:ea typeface="Bebas Neue"/>
              <a:cs typeface="Bebas Neue"/>
              <a:sym typeface="Bebas Neue"/>
            </a:endParaRPr>
          </a:p>
        </p:txBody>
      </p:sp>
      <p:sp>
        <p:nvSpPr>
          <p:cNvPr id="605" name="Google Shape;605;p71"/>
          <p:cNvSpPr txBox="1"/>
          <p:nvPr/>
        </p:nvSpPr>
        <p:spPr>
          <a:xfrm rot="-2460253">
            <a:off x="3203169" y="4164318"/>
            <a:ext cx="231362" cy="261559"/>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U</a:t>
            </a:r>
            <a:endParaRPr sz="1700">
              <a:latin typeface="Bebas Neue"/>
              <a:ea typeface="Bebas Neue"/>
              <a:cs typeface="Bebas Neue"/>
              <a:sym typeface="Bebas Neue"/>
            </a:endParaRPr>
          </a:p>
        </p:txBody>
      </p:sp>
      <p:sp>
        <p:nvSpPr>
          <p:cNvPr id="606" name="Google Shape;606;p71"/>
          <p:cNvSpPr txBox="1"/>
          <p:nvPr/>
        </p:nvSpPr>
        <p:spPr>
          <a:xfrm rot="-2160017">
            <a:off x="3277930" y="4100760"/>
            <a:ext cx="233247" cy="261810"/>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N</a:t>
            </a:r>
            <a:endParaRPr sz="1700">
              <a:latin typeface="Bebas Neue"/>
              <a:ea typeface="Bebas Neue"/>
              <a:cs typeface="Bebas Neue"/>
              <a:sym typeface="Bebas Neue"/>
            </a:endParaRPr>
          </a:p>
        </p:txBody>
      </p:sp>
      <p:sp>
        <p:nvSpPr>
          <p:cNvPr id="607" name="Google Shape;607;p71"/>
          <p:cNvSpPr txBox="1"/>
          <p:nvPr/>
        </p:nvSpPr>
        <p:spPr>
          <a:xfrm rot="-1858637">
            <a:off x="3350227" y="4055758"/>
            <a:ext cx="217992" cy="26172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I</a:t>
            </a:r>
            <a:endParaRPr sz="1700">
              <a:latin typeface="Bebas Neue"/>
              <a:ea typeface="Bebas Neue"/>
              <a:cs typeface="Bebas Neue"/>
              <a:sym typeface="Bebas Neue"/>
            </a:endParaRPr>
          </a:p>
        </p:txBody>
      </p:sp>
      <p:sp>
        <p:nvSpPr>
          <p:cNvPr id="608" name="Google Shape;608;p71"/>
          <p:cNvSpPr txBox="1"/>
          <p:nvPr/>
        </p:nvSpPr>
        <p:spPr>
          <a:xfrm rot="-1559507">
            <a:off x="3407005" y="4019635"/>
            <a:ext cx="227956" cy="261765"/>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T</a:t>
            </a:r>
            <a:endParaRPr sz="1700">
              <a:latin typeface="Bebas Neue"/>
              <a:ea typeface="Bebas Neue"/>
              <a:cs typeface="Bebas Neue"/>
              <a:sym typeface="Bebas Neue"/>
            </a:endParaRPr>
          </a:p>
        </p:txBody>
      </p:sp>
      <p:sp>
        <p:nvSpPr>
          <p:cNvPr id="609" name="Google Shape;609;p71"/>
          <p:cNvSpPr txBox="1"/>
          <p:nvPr/>
        </p:nvSpPr>
        <p:spPr>
          <a:xfrm rot="-1319707">
            <a:off x="3492527" y="3978777"/>
            <a:ext cx="230691" cy="261664"/>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Y</a:t>
            </a:r>
            <a:endParaRPr sz="1700">
              <a:latin typeface="Bebas Neue"/>
              <a:ea typeface="Bebas Neue"/>
              <a:cs typeface="Bebas Neue"/>
              <a:sym typeface="Bebas Neue"/>
            </a:endParaRPr>
          </a:p>
        </p:txBody>
      </p:sp>
      <p:sp>
        <p:nvSpPr>
          <p:cNvPr id="610" name="Google Shape;610;p71"/>
          <p:cNvSpPr txBox="1"/>
          <p:nvPr/>
        </p:nvSpPr>
        <p:spPr>
          <a:xfrm rot="-1139304">
            <a:off x="3918816" y="4543101"/>
            <a:ext cx="225892" cy="261569"/>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L</a:t>
            </a:r>
            <a:endParaRPr sz="1700">
              <a:latin typeface="Bebas Neue"/>
              <a:ea typeface="Bebas Neue"/>
              <a:cs typeface="Bebas Neue"/>
              <a:sym typeface="Bebas Neue"/>
            </a:endParaRPr>
          </a:p>
        </p:txBody>
      </p:sp>
      <p:sp>
        <p:nvSpPr>
          <p:cNvPr id="611" name="Google Shape;611;p71"/>
          <p:cNvSpPr txBox="1"/>
          <p:nvPr/>
        </p:nvSpPr>
        <p:spPr>
          <a:xfrm rot="-721337">
            <a:off x="4005852" y="4516063"/>
            <a:ext cx="231886" cy="261598"/>
          </a:xfrm>
          <a:prstGeom prst="rect">
            <a:avLst/>
          </a:prstGeom>
          <a:noFill/>
          <a:ln>
            <a:noFill/>
          </a:ln>
        </p:spPr>
        <p:txBody>
          <a:bodyPr spcFirstLastPara="1" wrap="square" lIns="0" tIns="0" rIns="0" bIns="0" anchor="t" anchorCtr="0">
            <a:spAutoFit/>
          </a:bodyPr>
          <a:lstStyle/>
          <a:p>
            <a:pPr marL="0" lvl="0" indent="0" algn="l" rtl="0">
              <a:lnSpc>
                <a:spcPct val="100727"/>
              </a:lnSpc>
              <a:spcBef>
                <a:spcPts val="0"/>
              </a:spcBef>
              <a:spcAft>
                <a:spcPts val="0"/>
              </a:spcAft>
              <a:buNone/>
            </a:pPr>
            <a:r>
              <a:rPr lang="en-US" sz="1700" b="1">
                <a:solidFill>
                  <a:srgbClr val="FFFFFF"/>
                </a:solidFill>
                <a:latin typeface="Bebas Neue"/>
                <a:ea typeface="Bebas Neue"/>
                <a:cs typeface="Bebas Neue"/>
                <a:sym typeface="Bebas Neue"/>
              </a:rPr>
              <a:t>D</a:t>
            </a:r>
            <a:endParaRPr sz="1700">
              <a:latin typeface="Bebas Neue"/>
              <a:ea typeface="Bebas Neue"/>
              <a:cs typeface="Bebas Neue"/>
              <a:sym typeface="Bebas Neue"/>
            </a:endParaRPr>
          </a:p>
        </p:txBody>
      </p:sp>
      <p:sp>
        <p:nvSpPr>
          <p:cNvPr id="612" name="Google Shape;612;p71"/>
          <p:cNvSpPr txBox="1"/>
          <p:nvPr/>
        </p:nvSpPr>
        <p:spPr>
          <a:xfrm>
            <a:off x="1376375" y="2609600"/>
            <a:ext cx="4162500" cy="2189400"/>
          </a:xfrm>
          <a:prstGeom prst="rect">
            <a:avLst/>
          </a:prstGeom>
          <a:noFill/>
          <a:ln>
            <a:noFill/>
          </a:ln>
        </p:spPr>
        <p:txBody>
          <a:bodyPr spcFirstLastPara="1" wrap="square" lIns="91425" tIns="91425" rIns="91425" bIns="91425" anchor="t" anchorCtr="0">
            <a:normAutofit/>
          </a:bodyPr>
          <a:lstStyle/>
          <a:p>
            <a:pPr marL="12700" lvl="0" indent="0" algn="l" rtl="0">
              <a:lnSpc>
                <a:spcPct val="118076"/>
              </a:lnSpc>
              <a:spcBef>
                <a:spcPts val="0"/>
              </a:spcBef>
              <a:spcAft>
                <a:spcPts val="0"/>
              </a:spcAft>
              <a:buNone/>
            </a:pPr>
            <a:r>
              <a:rPr lang="en-US" sz="2400" b="1">
                <a:solidFill>
                  <a:srgbClr val="EC2A91"/>
                </a:solidFill>
                <a:latin typeface="Bebas Neue"/>
                <a:ea typeface="Bebas Neue"/>
                <a:cs typeface="Bebas Neue"/>
                <a:sym typeface="Bebas Neue"/>
              </a:rPr>
              <a:t>INDIVIDUAL</a:t>
            </a:r>
            <a:endParaRPr sz="2400" b="1">
              <a:solidFill>
                <a:srgbClr val="59BCC7"/>
              </a:solidFill>
              <a:latin typeface="Bebas Neue"/>
              <a:ea typeface="Bebas Neue"/>
              <a:cs typeface="Bebas Neue"/>
              <a:sym typeface="Bebas Neue"/>
            </a:endParaRPr>
          </a:p>
          <a:p>
            <a:pPr marL="0" lvl="0" indent="0" algn="l" rtl="0">
              <a:spcBef>
                <a:spcPts val="0"/>
              </a:spcBef>
              <a:spcAft>
                <a:spcPts val="0"/>
              </a:spcAft>
              <a:buNone/>
            </a:pPr>
            <a:endParaRPr sz="1700">
              <a:solidFill>
                <a:srgbClr val="464646"/>
              </a:solidFill>
              <a:latin typeface="Roboto"/>
              <a:ea typeface="Roboto"/>
              <a:cs typeface="Roboto"/>
              <a:sym typeface="Roboto"/>
            </a:endParaRPr>
          </a:p>
        </p:txBody>
      </p:sp>
      <p:sp>
        <p:nvSpPr>
          <p:cNvPr id="613" name="Google Shape;613;p71"/>
          <p:cNvSpPr txBox="1"/>
          <p:nvPr/>
        </p:nvSpPr>
        <p:spPr>
          <a:xfrm>
            <a:off x="1376375" y="4642325"/>
            <a:ext cx="4079400" cy="2087400"/>
          </a:xfrm>
          <a:prstGeom prst="rect">
            <a:avLst/>
          </a:prstGeom>
          <a:noFill/>
          <a:ln>
            <a:noFill/>
          </a:ln>
        </p:spPr>
        <p:txBody>
          <a:bodyPr spcFirstLastPara="1" wrap="square" lIns="91425" tIns="91425" rIns="91425" bIns="91425" anchor="t" anchorCtr="0">
            <a:normAutofit/>
          </a:bodyPr>
          <a:lstStyle/>
          <a:p>
            <a:pPr marL="12700" lvl="0" indent="0" algn="l" rtl="0">
              <a:lnSpc>
                <a:spcPct val="118076"/>
              </a:lnSpc>
              <a:spcBef>
                <a:spcPts val="0"/>
              </a:spcBef>
              <a:spcAft>
                <a:spcPts val="0"/>
              </a:spcAft>
              <a:buNone/>
            </a:pPr>
            <a:r>
              <a:rPr lang="en-US" sz="2400" b="1">
                <a:solidFill>
                  <a:srgbClr val="00A880"/>
                </a:solidFill>
                <a:latin typeface="Bebas Neue"/>
                <a:ea typeface="Bebas Neue"/>
                <a:cs typeface="Bebas Neue"/>
                <a:sym typeface="Bebas Neue"/>
              </a:rPr>
              <a:t>HOUSEHOLD</a:t>
            </a:r>
            <a:endParaRPr sz="1500">
              <a:solidFill>
                <a:srgbClr val="59BCC7"/>
              </a:solidFill>
              <a:latin typeface="Roboto"/>
              <a:ea typeface="Roboto"/>
              <a:cs typeface="Roboto"/>
              <a:sym typeface="Roboto"/>
            </a:endParaRPr>
          </a:p>
          <a:p>
            <a:pPr marL="0" lvl="0" indent="0" algn="l" rtl="0">
              <a:spcBef>
                <a:spcPts val="0"/>
              </a:spcBef>
              <a:spcAft>
                <a:spcPts val="0"/>
              </a:spcAft>
              <a:buNone/>
            </a:pPr>
            <a:endParaRPr sz="1600"/>
          </a:p>
        </p:txBody>
      </p:sp>
      <p:sp>
        <p:nvSpPr>
          <p:cNvPr id="614" name="Google Shape;614;p71"/>
          <p:cNvSpPr txBox="1"/>
          <p:nvPr/>
        </p:nvSpPr>
        <p:spPr>
          <a:xfrm>
            <a:off x="7061450" y="527250"/>
            <a:ext cx="4524000" cy="1821600"/>
          </a:xfrm>
          <a:prstGeom prst="rect">
            <a:avLst/>
          </a:prstGeom>
          <a:noFill/>
          <a:ln>
            <a:noFill/>
          </a:ln>
        </p:spPr>
        <p:txBody>
          <a:bodyPr spcFirstLastPara="1" wrap="square" lIns="91425" tIns="91425" rIns="91425" bIns="91425" anchor="t" anchorCtr="0">
            <a:normAutofit/>
          </a:bodyPr>
          <a:lstStyle/>
          <a:p>
            <a:pPr marL="12700" lvl="0" indent="0" algn="l" rtl="0">
              <a:lnSpc>
                <a:spcPct val="118076"/>
              </a:lnSpc>
              <a:spcBef>
                <a:spcPts val="0"/>
              </a:spcBef>
              <a:spcAft>
                <a:spcPts val="0"/>
              </a:spcAft>
              <a:buNone/>
            </a:pPr>
            <a:r>
              <a:rPr lang="en-US" sz="2400" b="1">
                <a:solidFill>
                  <a:srgbClr val="345EAB"/>
                </a:solidFill>
                <a:latin typeface="Bebas Neue"/>
                <a:ea typeface="Bebas Neue"/>
                <a:cs typeface="Bebas Neue"/>
                <a:sym typeface="Bebas Neue"/>
              </a:rPr>
              <a:t>COMMUNITY</a:t>
            </a:r>
            <a:endParaRPr sz="1600"/>
          </a:p>
        </p:txBody>
      </p:sp>
      <p:sp>
        <p:nvSpPr>
          <p:cNvPr id="615" name="Google Shape;615;p71"/>
          <p:cNvSpPr txBox="1"/>
          <p:nvPr/>
        </p:nvSpPr>
        <p:spPr>
          <a:xfrm>
            <a:off x="1391275" y="3079225"/>
            <a:ext cx="4255200" cy="16251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700">
                <a:solidFill>
                  <a:srgbClr val="464646"/>
                </a:solidFill>
                <a:latin typeface="Roboto"/>
                <a:ea typeface="Roboto"/>
                <a:cs typeface="Roboto"/>
                <a:sym typeface="Roboto"/>
              </a:rPr>
              <a:t>Do women and girls have access to education and information that can enable them to make informed decisions, and do they feel confident in their ability to assert their rights and exercise their agency?</a:t>
            </a:r>
            <a:endParaRPr sz="1700">
              <a:solidFill>
                <a:srgbClr val="464646"/>
              </a:solidFill>
              <a:latin typeface="Roboto"/>
              <a:ea typeface="Roboto"/>
              <a:cs typeface="Roboto"/>
              <a:sym typeface="Roboto"/>
            </a:endParaRPr>
          </a:p>
        </p:txBody>
      </p:sp>
      <p:sp>
        <p:nvSpPr>
          <p:cNvPr id="616" name="Google Shape;616;p71"/>
          <p:cNvSpPr txBox="1"/>
          <p:nvPr/>
        </p:nvSpPr>
        <p:spPr>
          <a:xfrm>
            <a:off x="1441275" y="5131925"/>
            <a:ext cx="4035900" cy="32268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700">
                <a:solidFill>
                  <a:srgbClr val="464646"/>
                </a:solidFill>
                <a:latin typeface="Roboto"/>
                <a:ea typeface="Roboto"/>
                <a:cs typeface="Roboto"/>
                <a:sym typeface="Roboto"/>
              </a:rPr>
              <a:t>How do household dynamics, including power relationships and decision-making processes, affect women’s and girls' ability to make choices about their health, education, work, and wellbeing?</a:t>
            </a:r>
            <a:endParaRPr sz="1600">
              <a:solidFill>
                <a:schemeClr val="dk1"/>
              </a:solidFill>
            </a:endParaRPr>
          </a:p>
        </p:txBody>
      </p:sp>
      <p:sp>
        <p:nvSpPr>
          <p:cNvPr id="617" name="Google Shape;617;p71"/>
          <p:cNvSpPr txBox="1"/>
          <p:nvPr/>
        </p:nvSpPr>
        <p:spPr>
          <a:xfrm>
            <a:off x="7233292" y="5282950"/>
            <a:ext cx="4162500" cy="12984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700">
                <a:solidFill>
                  <a:srgbClr val="464646"/>
                </a:solidFill>
                <a:latin typeface="Roboto"/>
                <a:ea typeface="Roboto"/>
                <a:cs typeface="Roboto"/>
                <a:sym typeface="Roboto"/>
              </a:rPr>
              <a:t>Are existing policies and laws gender responsive, and do they address the unique needs and challenges faced by women and girls?</a:t>
            </a:r>
            <a:endParaRPr sz="1700">
              <a:solidFill>
                <a:srgbClr val="464646"/>
              </a:solidFill>
              <a:latin typeface="Roboto"/>
              <a:ea typeface="Roboto"/>
              <a:cs typeface="Roboto"/>
              <a:sym typeface="Roboto"/>
            </a:endParaRPr>
          </a:p>
        </p:txBody>
      </p:sp>
      <p:sp>
        <p:nvSpPr>
          <p:cNvPr id="618" name="Google Shape;618;p71"/>
          <p:cNvSpPr txBox="1"/>
          <p:nvPr/>
        </p:nvSpPr>
        <p:spPr>
          <a:xfrm>
            <a:off x="7218253" y="3087400"/>
            <a:ext cx="4162500" cy="16251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700">
                <a:solidFill>
                  <a:srgbClr val="464646"/>
                </a:solidFill>
                <a:latin typeface="Roboto"/>
                <a:ea typeface="Roboto"/>
                <a:cs typeface="Roboto"/>
                <a:sym typeface="Roboto"/>
              </a:rPr>
              <a:t>Do service providers have policies and procedures in place to ensure that services are accessible and welcoming to all genders, including marginalized groups?</a:t>
            </a:r>
            <a:endParaRPr sz="1700">
              <a:solidFill>
                <a:srgbClr val="464646"/>
              </a:solidFill>
              <a:latin typeface="Roboto"/>
              <a:ea typeface="Roboto"/>
              <a:cs typeface="Roboto"/>
              <a:sym typeface="Roboto"/>
            </a:endParaRPr>
          </a:p>
        </p:txBody>
      </p:sp>
      <p:sp>
        <p:nvSpPr>
          <p:cNvPr id="619" name="Google Shape;619;p71"/>
          <p:cNvSpPr txBox="1"/>
          <p:nvPr/>
        </p:nvSpPr>
        <p:spPr>
          <a:xfrm>
            <a:off x="7209250" y="1105650"/>
            <a:ext cx="4524000" cy="12984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700">
                <a:solidFill>
                  <a:srgbClr val="464646"/>
                </a:solidFill>
                <a:latin typeface="Roboto"/>
                <a:ea typeface="Roboto"/>
                <a:cs typeface="Roboto"/>
                <a:sym typeface="Roboto"/>
              </a:rPr>
              <a:t>How do community norms and expectations around gender roles and relationships impact women’s and girls' access to information, </a:t>
            </a:r>
            <a:r>
              <a:rPr lang="en-US" sz="1700">
                <a:solidFill>
                  <a:schemeClr val="dk1"/>
                </a:solidFill>
                <a:latin typeface="Roboto"/>
                <a:ea typeface="Roboto"/>
                <a:cs typeface="Roboto"/>
                <a:sym typeface="Roboto"/>
              </a:rPr>
              <a:t>resources</a:t>
            </a:r>
            <a:r>
              <a:rPr lang="en-US" sz="1700">
                <a:solidFill>
                  <a:srgbClr val="ED2024"/>
                </a:solidFill>
                <a:latin typeface="Roboto"/>
                <a:ea typeface="Roboto"/>
                <a:cs typeface="Roboto"/>
                <a:sym typeface="Roboto"/>
              </a:rPr>
              <a:t> </a:t>
            </a:r>
            <a:r>
              <a:rPr lang="en-US" sz="1700">
                <a:solidFill>
                  <a:srgbClr val="464646"/>
                </a:solidFill>
                <a:latin typeface="Roboto"/>
                <a:ea typeface="Roboto"/>
                <a:cs typeface="Roboto"/>
                <a:sym typeface="Roboto"/>
              </a:rPr>
              <a:t>and services?</a:t>
            </a:r>
            <a:endParaRPr sz="16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624" name="Google Shape;624;p72"/>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Community Engagement</a:t>
            </a:r>
            <a:endParaRPr sz="4400">
              <a:solidFill>
                <a:srgbClr val="ED2891"/>
              </a:solidFill>
              <a:latin typeface="Bebas Neue"/>
              <a:ea typeface="Bebas Neue"/>
              <a:cs typeface="Bebas Neue"/>
              <a:sym typeface="Bebas Neue"/>
            </a:endParaRPr>
          </a:p>
        </p:txBody>
      </p:sp>
      <p:sp>
        <p:nvSpPr>
          <p:cNvPr id="625" name="Google Shape;625;p72"/>
          <p:cNvSpPr txBox="1">
            <a:spLocks noGrp="1"/>
          </p:cNvSpPr>
          <p:nvPr>
            <p:ph type="body" idx="1"/>
          </p:nvPr>
        </p:nvSpPr>
        <p:spPr>
          <a:xfrm>
            <a:off x="415600" y="2034800"/>
            <a:ext cx="10524600" cy="4056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How does your program integrate gender equality into the community engagement approaches?</a:t>
            </a:r>
            <a:endParaRPr sz="2100">
              <a:solidFill>
                <a:schemeClr val="dk1"/>
              </a:solidFill>
              <a:latin typeface="Roboto"/>
              <a:ea typeface="Roboto"/>
              <a:cs typeface="Roboto"/>
              <a:sym typeface="Roboto"/>
            </a:endParaRPr>
          </a:p>
        </p:txBody>
      </p:sp>
      <p:pic>
        <p:nvPicPr>
          <p:cNvPr id="626" name="Google Shape;626;p72"/>
          <p:cNvPicPr preferRelativeResize="0"/>
          <p:nvPr/>
        </p:nvPicPr>
        <p:blipFill>
          <a:blip r:embed="rId3">
            <a:alphaModFix/>
          </a:blip>
          <a:stretch>
            <a:fillRect/>
          </a:stretch>
        </p:blipFill>
        <p:spPr>
          <a:xfrm>
            <a:off x="8496300" y="3257350"/>
            <a:ext cx="3339825" cy="33398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p73"/>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Effective Community Engagement</a:t>
            </a:r>
            <a:endParaRPr sz="4400">
              <a:solidFill>
                <a:srgbClr val="ED2891"/>
              </a:solidFill>
              <a:latin typeface="Bebas Neue"/>
              <a:ea typeface="Bebas Neue"/>
              <a:cs typeface="Bebas Neue"/>
              <a:sym typeface="Bebas Neue"/>
            </a:endParaRPr>
          </a:p>
        </p:txBody>
      </p:sp>
      <p:sp>
        <p:nvSpPr>
          <p:cNvPr id="632" name="Google Shape;632;p73"/>
          <p:cNvSpPr txBox="1">
            <a:spLocks noGrp="1"/>
          </p:cNvSpPr>
          <p:nvPr>
            <p:ph type="body" idx="1"/>
          </p:nvPr>
        </p:nvSpPr>
        <p:spPr>
          <a:xfrm>
            <a:off x="415600" y="1536633"/>
            <a:ext cx="11360700" cy="4555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100">
                <a:solidFill>
                  <a:schemeClr val="dk1"/>
                </a:solidFill>
                <a:latin typeface="Roboto"/>
                <a:ea typeface="Roboto"/>
                <a:cs typeface="Roboto"/>
                <a:sym typeface="Roboto"/>
              </a:rPr>
              <a:t>When attempting to engage a community, key considerations include:</a:t>
            </a:r>
            <a:endParaRPr sz="2100">
              <a:solidFill>
                <a:schemeClr val="dk1"/>
              </a:solidFill>
              <a:latin typeface="Roboto"/>
              <a:ea typeface="Roboto"/>
              <a:cs typeface="Roboto"/>
              <a:sym typeface="Roboto"/>
            </a:endParaRPr>
          </a:p>
          <a:p>
            <a:pPr marL="0" lvl="0" indent="0" algn="l" rtl="0">
              <a:spcBef>
                <a:spcPts val="0"/>
              </a:spcBef>
              <a:spcAft>
                <a:spcPts val="0"/>
              </a:spcAft>
              <a:buNone/>
            </a:pPr>
            <a:endParaRPr sz="2100">
              <a:solidFill>
                <a:schemeClr val="dk1"/>
              </a:solidFill>
              <a:latin typeface="Roboto"/>
              <a:ea typeface="Roboto"/>
              <a:cs typeface="Roboto"/>
              <a:sym typeface="Roboto"/>
            </a:endParaRPr>
          </a:p>
          <a:p>
            <a:pPr marL="742950" lvl="0" indent="0" algn="l" rtl="0">
              <a:spcBef>
                <a:spcPts val="0"/>
              </a:spcBef>
              <a:spcAft>
                <a:spcPts val="0"/>
              </a:spcAft>
              <a:buNone/>
            </a:pPr>
            <a:r>
              <a:rPr lang="en-US" sz="2100">
                <a:solidFill>
                  <a:schemeClr val="dk1"/>
                </a:solidFill>
                <a:latin typeface="Roboto"/>
                <a:ea typeface="Roboto"/>
                <a:cs typeface="Roboto"/>
                <a:sym typeface="Roboto"/>
              </a:rPr>
              <a:t>Upholding the highest ethical standards - Do No Harm; Informed Consent; Safeguarding</a:t>
            </a:r>
            <a:endParaRPr sz="2100">
              <a:solidFill>
                <a:schemeClr val="dk1"/>
              </a:solidFill>
              <a:latin typeface="Roboto"/>
              <a:ea typeface="Roboto"/>
              <a:cs typeface="Roboto"/>
              <a:sym typeface="Roboto"/>
            </a:endParaRPr>
          </a:p>
          <a:p>
            <a:pPr marL="742950" lvl="0" indent="0" algn="l" rtl="0">
              <a:spcBef>
                <a:spcPts val="1000"/>
              </a:spcBef>
              <a:spcAft>
                <a:spcPts val="0"/>
              </a:spcAft>
              <a:buNone/>
            </a:pPr>
            <a:r>
              <a:rPr lang="en-US" sz="2100">
                <a:solidFill>
                  <a:schemeClr val="dk1"/>
                </a:solidFill>
                <a:latin typeface="Roboto"/>
                <a:ea typeface="Roboto"/>
                <a:cs typeface="Roboto"/>
                <a:sym typeface="Roboto"/>
              </a:rPr>
              <a:t>Centering women’s and girls' voices and experiences</a:t>
            </a:r>
            <a:endParaRPr sz="2100">
              <a:solidFill>
                <a:schemeClr val="dk1"/>
              </a:solidFill>
              <a:latin typeface="Roboto"/>
              <a:ea typeface="Roboto"/>
              <a:cs typeface="Roboto"/>
              <a:sym typeface="Roboto"/>
            </a:endParaRPr>
          </a:p>
          <a:p>
            <a:pPr marL="742950" lvl="0" indent="0" algn="l" rtl="0">
              <a:spcBef>
                <a:spcPts val="1000"/>
              </a:spcBef>
              <a:spcAft>
                <a:spcPts val="0"/>
              </a:spcAft>
              <a:buNone/>
            </a:pPr>
            <a:r>
              <a:rPr lang="en-US" sz="2100">
                <a:solidFill>
                  <a:schemeClr val="dk1"/>
                </a:solidFill>
                <a:latin typeface="Roboto"/>
                <a:ea typeface="Roboto"/>
                <a:cs typeface="Roboto"/>
                <a:sym typeface="Roboto"/>
              </a:rPr>
              <a:t>Engaging multiple key influencers (families, leaders, peers, religious figures)</a:t>
            </a:r>
            <a:endParaRPr sz="2100">
              <a:solidFill>
                <a:schemeClr val="dk1"/>
              </a:solidFill>
              <a:latin typeface="Roboto"/>
              <a:ea typeface="Roboto"/>
              <a:cs typeface="Roboto"/>
              <a:sym typeface="Roboto"/>
            </a:endParaRPr>
          </a:p>
          <a:p>
            <a:pPr marL="742950" lvl="0" indent="0" algn="l" rtl="0">
              <a:spcBef>
                <a:spcPts val="1000"/>
              </a:spcBef>
              <a:spcAft>
                <a:spcPts val="0"/>
              </a:spcAft>
              <a:buNone/>
            </a:pPr>
            <a:r>
              <a:rPr lang="en-US" sz="2100">
                <a:solidFill>
                  <a:schemeClr val="dk1"/>
                </a:solidFill>
                <a:latin typeface="Roboto"/>
                <a:ea typeface="Roboto"/>
                <a:cs typeface="Roboto"/>
                <a:sym typeface="Roboto"/>
              </a:rPr>
              <a:t>Using participatory approaches</a:t>
            </a:r>
            <a:endParaRPr sz="2100">
              <a:solidFill>
                <a:schemeClr val="dk1"/>
              </a:solidFill>
              <a:latin typeface="Roboto"/>
              <a:ea typeface="Roboto"/>
              <a:cs typeface="Roboto"/>
              <a:sym typeface="Roboto"/>
            </a:endParaRPr>
          </a:p>
          <a:p>
            <a:pPr marL="742950" lvl="0" indent="0" algn="l" rtl="0">
              <a:spcBef>
                <a:spcPts val="1000"/>
              </a:spcBef>
              <a:spcAft>
                <a:spcPts val="0"/>
              </a:spcAft>
              <a:buNone/>
            </a:pPr>
            <a:r>
              <a:rPr lang="en-US" sz="2100">
                <a:solidFill>
                  <a:schemeClr val="dk1"/>
                </a:solidFill>
                <a:latin typeface="Roboto"/>
                <a:ea typeface="Roboto"/>
                <a:cs typeface="Roboto"/>
                <a:sym typeface="Roboto"/>
              </a:rPr>
              <a:t>Building on existing community structures</a:t>
            </a:r>
            <a:endParaRPr sz="2100">
              <a:solidFill>
                <a:schemeClr val="dk1"/>
              </a:solidFill>
              <a:latin typeface="Roboto"/>
              <a:ea typeface="Roboto"/>
              <a:cs typeface="Roboto"/>
              <a:sym typeface="Roboto"/>
            </a:endParaRPr>
          </a:p>
          <a:p>
            <a:pPr marL="742950" lvl="0" indent="0" algn="l" rtl="0">
              <a:spcBef>
                <a:spcPts val="1000"/>
              </a:spcBef>
              <a:spcAft>
                <a:spcPts val="0"/>
              </a:spcAft>
              <a:buNone/>
            </a:pPr>
            <a:r>
              <a:rPr lang="en-US" sz="2100">
                <a:solidFill>
                  <a:schemeClr val="dk1"/>
                </a:solidFill>
                <a:latin typeface="Roboto"/>
                <a:ea typeface="Roboto"/>
                <a:cs typeface="Roboto"/>
                <a:sym typeface="Roboto"/>
              </a:rPr>
              <a:t>Acknowledging and addressing power dynamics</a:t>
            </a:r>
            <a:endParaRPr sz="2100">
              <a:solidFill>
                <a:schemeClr val="dk1"/>
              </a:solidFill>
              <a:latin typeface="Roboto"/>
              <a:ea typeface="Roboto"/>
              <a:cs typeface="Roboto"/>
              <a:sym typeface="Roboto"/>
            </a:endParaRPr>
          </a:p>
          <a:p>
            <a:pPr marL="742950" lvl="0" indent="0" algn="l" rtl="0">
              <a:spcBef>
                <a:spcPts val="1000"/>
              </a:spcBef>
              <a:spcAft>
                <a:spcPts val="0"/>
              </a:spcAft>
              <a:buNone/>
            </a:pPr>
            <a:r>
              <a:rPr lang="en-US" sz="2100">
                <a:solidFill>
                  <a:schemeClr val="dk1"/>
                </a:solidFill>
                <a:latin typeface="Roboto"/>
                <a:ea typeface="Roboto"/>
                <a:cs typeface="Roboto"/>
                <a:sym typeface="Roboto"/>
              </a:rPr>
              <a:t>Creating safe spaces for dialogue</a:t>
            </a:r>
            <a:endParaRPr sz="2100">
              <a:solidFill>
                <a:schemeClr val="dk1"/>
              </a:solidFill>
              <a:latin typeface="Roboto"/>
              <a:ea typeface="Roboto"/>
              <a:cs typeface="Roboto"/>
              <a:sym typeface="Roboto"/>
            </a:endParaRPr>
          </a:p>
          <a:p>
            <a:pPr marL="0" lvl="0" indent="0" algn="l" rtl="0">
              <a:spcBef>
                <a:spcPts val="1000"/>
              </a:spcBef>
              <a:spcAft>
                <a:spcPts val="0"/>
              </a:spcAft>
              <a:buNone/>
            </a:pPr>
            <a:endParaRPr sz="2100">
              <a:latin typeface="Roboto"/>
              <a:ea typeface="Roboto"/>
              <a:cs typeface="Roboto"/>
              <a:sym typeface="Roboto"/>
            </a:endParaRPr>
          </a:p>
          <a:p>
            <a:pPr marL="0" lvl="0" indent="0" algn="l" rtl="0">
              <a:spcBef>
                <a:spcPts val="0"/>
              </a:spcBef>
              <a:spcAft>
                <a:spcPts val="0"/>
              </a:spcAft>
              <a:buNone/>
            </a:pPr>
            <a:endParaRPr sz="2100">
              <a:latin typeface="Roboto"/>
              <a:ea typeface="Roboto"/>
              <a:cs typeface="Roboto"/>
              <a:sym typeface="Roboto"/>
            </a:endParaRPr>
          </a:p>
        </p:txBody>
      </p:sp>
      <p:sp>
        <p:nvSpPr>
          <p:cNvPr id="633" name="Google Shape;633;p73"/>
          <p:cNvSpPr/>
          <p:nvPr/>
        </p:nvSpPr>
        <p:spPr>
          <a:xfrm>
            <a:off x="642400" y="2266950"/>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34" name="Google Shape;634;p73"/>
          <p:cNvSpPr/>
          <p:nvPr/>
        </p:nvSpPr>
        <p:spPr>
          <a:xfrm>
            <a:off x="642400" y="2733973"/>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35" name="Google Shape;635;p73"/>
          <p:cNvSpPr/>
          <p:nvPr/>
        </p:nvSpPr>
        <p:spPr>
          <a:xfrm>
            <a:off x="642400" y="3162300"/>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36" name="Google Shape;636;p73"/>
          <p:cNvSpPr/>
          <p:nvPr/>
        </p:nvSpPr>
        <p:spPr>
          <a:xfrm>
            <a:off x="642400" y="3619500"/>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37" name="Google Shape;637;p73"/>
          <p:cNvSpPr/>
          <p:nvPr/>
        </p:nvSpPr>
        <p:spPr>
          <a:xfrm>
            <a:off x="642400" y="4043279"/>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38" name="Google Shape;638;p73"/>
          <p:cNvSpPr/>
          <p:nvPr/>
        </p:nvSpPr>
        <p:spPr>
          <a:xfrm>
            <a:off x="642400" y="4500479"/>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639" name="Google Shape;639;p73"/>
          <p:cNvPicPr preferRelativeResize="0"/>
          <p:nvPr/>
        </p:nvPicPr>
        <p:blipFill>
          <a:blip r:embed="rId3">
            <a:alphaModFix/>
          </a:blip>
          <a:stretch>
            <a:fillRect/>
          </a:stretch>
        </p:blipFill>
        <p:spPr>
          <a:xfrm>
            <a:off x="8615171" y="3619500"/>
            <a:ext cx="3006204" cy="2765225"/>
          </a:xfrm>
          <a:prstGeom prst="rect">
            <a:avLst/>
          </a:prstGeom>
          <a:noFill/>
          <a:ln>
            <a:noFill/>
          </a:ln>
        </p:spPr>
      </p:pic>
      <p:sp>
        <p:nvSpPr>
          <p:cNvPr id="640" name="Google Shape;640;p73"/>
          <p:cNvSpPr/>
          <p:nvPr/>
        </p:nvSpPr>
        <p:spPr>
          <a:xfrm>
            <a:off x="642400" y="4924254"/>
            <a:ext cx="299400" cy="171600"/>
          </a:xfrm>
          <a:prstGeom prst="chevron">
            <a:avLst>
              <a:gd name="adj" fmla="val 50000"/>
            </a:avLst>
          </a:prstGeom>
          <a:solidFill>
            <a:srgbClr val="ED2891"/>
          </a:solidFill>
          <a:ln w="9525" cap="flat" cmpd="sng">
            <a:solidFill>
              <a:srgbClr val="ED289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44"/>
        <p:cNvGrpSpPr/>
        <p:nvPr/>
      </p:nvGrpSpPr>
      <p:grpSpPr>
        <a:xfrm>
          <a:off x="0" y="0"/>
          <a:ext cx="0" cy="0"/>
          <a:chOff x="0" y="0"/>
          <a:chExt cx="0" cy="0"/>
        </a:xfrm>
      </p:grpSpPr>
      <p:sp>
        <p:nvSpPr>
          <p:cNvPr id="645" name="Google Shape;645;p74"/>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00A880"/>
                </a:solidFill>
                <a:latin typeface="Bebas Neue"/>
                <a:ea typeface="Bebas Neue"/>
                <a:cs typeface="Bebas Neue"/>
                <a:sym typeface="Bebas Neue"/>
              </a:rPr>
              <a:t>Case Study: Community Health Program</a:t>
            </a:r>
            <a:endParaRPr sz="4400">
              <a:solidFill>
                <a:srgbClr val="00A880"/>
              </a:solidFill>
              <a:latin typeface="Bebas Neue"/>
              <a:ea typeface="Bebas Neue"/>
              <a:cs typeface="Bebas Neue"/>
              <a:sym typeface="Bebas Neue"/>
            </a:endParaRPr>
          </a:p>
        </p:txBody>
      </p:sp>
      <p:sp>
        <p:nvSpPr>
          <p:cNvPr id="646" name="Google Shape;646;p74"/>
          <p:cNvSpPr txBox="1">
            <a:spLocks noGrp="1"/>
          </p:cNvSpPr>
          <p:nvPr>
            <p:ph type="body" idx="1"/>
          </p:nvPr>
        </p:nvSpPr>
        <p:spPr>
          <a:xfrm>
            <a:off x="415600" y="1620575"/>
            <a:ext cx="9594000" cy="4270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100" b="1">
                <a:solidFill>
                  <a:srgbClr val="ED2891"/>
                </a:solidFill>
                <a:latin typeface="Roboto"/>
                <a:ea typeface="Roboto"/>
                <a:cs typeface="Roboto"/>
                <a:sym typeface="Roboto"/>
              </a:rPr>
              <a:t>Scenario:</a:t>
            </a:r>
            <a:endParaRPr sz="2100" b="1">
              <a:solidFill>
                <a:srgbClr val="ED2891"/>
              </a:solidFill>
              <a:latin typeface="Roboto"/>
              <a:ea typeface="Roboto"/>
              <a:cs typeface="Roboto"/>
              <a:sym typeface="Roboto"/>
            </a:endParaRPr>
          </a:p>
          <a:p>
            <a:pPr marL="0" lvl="0" indent="0" algn="l" rtl="0">
              <a:spcBef>
                <a:spcPts val="1000"/>
              </a:spcBef>
              <a:spcAft>
                <a:spcPts val="0"/>
              </a:spcAft>
              <a:buNone/>
            </a:pPr>
            <a:r>
              <a:rPr lang="en-US" sz="2100">
                <a:solidFill>
                  <a:schemeClr val="dk1"/>
                </a:solidFill>
                <a:latin typeface="Roboto"/>
                <a:ea typeface="Roboto"/>
                <a:cs typeface="Roboto"/>
                <a:sym typeface="Roboto"/>
              </a:rPr>
              <a:t>A community health program was introduced to a community that aims to increase adolescent girls' access to SRH services. This program was piloted without a gender analysis and initial data from the pilot showed low attendance of adolescent girls.</a:t>
            </a:r>
            <a:endParaRPr sz="2100">
              <a:solidFill>
                <a:schemeClr val="dk1"/>
              </a:solidFill>
              <a:latin typeface="Roboto"/>
              <a:ea typeface="Roboto"/>
              <a:cs typeface="Roboto"/>
              <a:sym typeface="Roboto"/>
            </a:endParaRPr>
          </a:p>
          <a:p>
            <a:pPr marL="0" lvl="0" indent="0" algn="l" rtl="0">
              <a:spcBef>
                <a:spcPts val="0"/>
              </a:spcBef>
              <a:spcAft>
                <a:spcPts val="0"/>
              </a:spcAft>
              <a:buNone/>
            </a:pPr>
            <a:endParaRPr sz="2100">
              <a:latin typeface="Roboto"/>
              <a:ea typeface="Roboto"/>
              <a:cs typeface="Roboto"/>
              <a:sym typeface="Roboto"/>
            </a:endParaRPr>
          </a:p>
          <a:p>
            <a:pPr marL="0" lvl="0" indent="0" algn="l" rtl="0">
              <a:spcBef>
                <a:spcPts val="0"/>
              </a:spcBef>
              <a:spcAft>
                <a:spcPts val="0"/>
              </a:spcAft>
              <a:buNone/>
            </a:pPr>
            <a:r>
              <a:rPr lang="en-US" sz="2100" b="1">
                <a:solidFill>
                  <a:srgbClr val="ED2891"/>
                </a:solidFill>
                <a:latin typeface="Roboto"/>
                <a:ea typeface="Roboto"/>
                <a:cs typeface="Roboto"/>
                <a:sym typeface="Roboto"/>
              </a:rPr>
              <a:t>Instructions: </a:t>
            </a:r>
            <a:r>
              <a:rPr lang="en-US" sz="2100">
                <a:solidFill>
                  <a:schemeClr val="dk1"/>
                </a:solidFill>
                <a:latin typeface="Roboto"/>
                <a:ea typeface="Roboto"/>
                <a:cs typeface="Roboto"/>
                <a:sym typeface="Roboto"/>
              </a:rPr>
              <a:t>In groups, discuss this scenario and the questions below and brainstorm activities that can be done to potentially improve adolescent girls’ attendance at these health centres. </a:t>
            </a:r>
            <a:endParaRPr sz="2100">
              <a:solidFill>
                <a:schemeClr val="dk1"/>
              </a:solidFill>
              <a:latin typeface="Roboto"/>
              <a:ea typeface="Roboto"/>
              <a:cs typeface="Roboto"/>
              <a:sym typeface="Roboto"/>
            </a:endParaRPr>
          </a:p>
          <a:p>
            <a:pPr marL="0" lvl="0" indent="0" algn="l" rtl="0">
              <a:spcBef>
                <a:spcPts val="1000"/>
              </a:spcBef>
              <a:spcAft>
                <a:spcPts val="0"/>
              </a:spcAft>
              <a:buNone/>
            </a:pPr>
            <a:r>
              <a:rPr lang="en-US" sz="2100" b="1">
                <a:solidFill>
                  <a:srgbClr val="ED2891"/>
                </a:solidFill>
                <a:latin typeface="Roboto"/>
                <a:ea typeface="Roboto"/>
                <a:cs typeface="Roboto"/>
                <a:sym typeface="Roboto"/>
              </a:rPr>
              <a:t>Questions to consider in your gender analysis:</a:t>
            </a:r>
            <a:endParaRPr sz="2100" b="1">
              <a:solidFill>
                <a:srgbClr val="ED2891"/>
              </a:solidFill>
              <a:latin typeface="Roboto"/>
              <a:ea typeface="Roboto"/>
              <a:cs typeface="Roboto"/>
              <a:sym typeface="Roboto"/>
            </a:endParaRPr>
          </a:p>
          <a:p>
            <a:pPr marL="457200" lvl="0" indent="-361950" algn="l" rtl="0">
              <a:spcBef>
                <a:spcPts val="100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What gender norms might affect girls' ability to visit health centers?</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How might economic factors intersect with gender?</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What role do family members play in girls' health care decisions?</a:t>
            </a:r>
            <a:endParaRPr sz="2100">
              <a:solidFill>
                <a:schemeClr val="dk1"/>
              </a:solidFill>
              <a:latin typeface="Roboto"/>
              <a:ea typeface="Roboto"/>
              <a:cs typeface="Roboto"/>
              <a:sym typeface="Roboto"/>
            </a:endParaRPr>
          </a:p>
          <a:p>
            <a:pPr marL="457200" lvl="0" indent="-361950" algn="l" rtl="0">
              <a:spcBef>
                <a:spcPts val="0"/>
              </a:spcBef>
              <a:spcAft>
                <a:spcPts val="0"/>
              </a:spcAft>
              <a:buClr>
                <a:schemeClr val="dk1"/>
              </a:buClr>
              <a:buSzPts val="2100"/>
              <a:buFont typeface="Roboto"/>
              <a:buAutoNum type="arabicPeriod"/>
            </a:pPr>
            <a:r>
              <a:rPr lang="en-US" sz="2100">
                <a:solidFill>
                  <a:schemeClr val="dk1"/>
                </a:solidFill>
                <a:latin typeface="Roboto"/>
                <a:ea typeface="Roboto"/>
                <a:cs typeface="Roboto"/>
                <a:sym typeface="Roboto"/>
              </a:rPr>
              <a:t>How might the timing and location of services affect access?</a:t>
            </a:r>
            <a:endParaRPr sz="2100">
              <a:solidFill>
                <a:schemeClr val="dk1"/>
              </a:solidFill>
              <a:latin typeface="Roboto"/>
              <a:ea typeface="Roboto"/>
              <a:cs typeface="Roboto"/>
              <a:sym typeface="Roboto"/>
            </a:endParaRPr>
          </a:p>
        </p:txBody>
      </p:sp>
      <p:pic>
        <p:nvPicPr>
          <p:cNvPr id="647" name="Google Shape;647;p74"/>
          <p:cNvPicPr preferRelativeResize="0"/>
          <p:nvPr/>
        </p:nvPicPr>
        <p:blipFill>
          <a:blip r:embed="rId3">
            <a:alphaModFix/>
          </a:blip>
          <a:stretch>
            <a:fillRect/>
          </a:stretch>
        </p:blipFill>
        <p:spPr>
          <a:xfrm>
            <a:off x="9561843" y="4088000"/>
            <a:ext cx="2302625" cy="24610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sp>
        <p:nvSpPr>
          <p:cNvPr id="652" name="Google Shape;652;p75"/>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00A880"/>
                </a:solidFill>
                <a:latin typeface="Bebas Neue"/>
                <a:ea typeface="Bebas Neue"/>
                <a:cs typeface="Bebas Neue"/>
                <a:sym typeface="Bebas Neue"/>
              </a:rPr>
              <a:t>Case Study: Approaches to Consider</a:t>
            </a:r>
            <a:endParaRPr sz="3200">
              <a:solidFill>
                <a:srgbClr val="ED2891"/>
              </a:solidFill>
              <a:latin typeface="Bebas Neue"/>
              <a:ea typeface="Bebas Neue"/>
              <a:cs typeface="Bebas Neue"/>
              <a:sym typeface="Bebas Neue"/>
            </a:endParaRPr>
          </a:p>
        </p:txBody>
      </p:sp>
      <p:sp>
        <p:nvSpPr>
          <p:cNvPr id="653" name="Google Shape;653;p75"/>
          <p:cNvSpPr txBox="1">
            <a:spLocks noGrp="1"/>
          </p:cNvSpPr>
          <p:nvPr>
            <p:ph type="body" idx="1"/>
          </p:nvPr>
        </p:nvSpPr>
        <p:spPr>
          <a:xfrm>
            <a:off x="415600" y="1536633"/>
            <a:ext cx="11360700" cy="4555200"/>
          </a:xfrm>
          <a:prstGeom prst="rect">
            <a:avLst/>
          </a:prstGeom>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2100" b="1">
                <a:solidFill>
                  <a:srgbClr val="345EAB"/>
                </a:solidFill>
                <a:latin typeface="Roboto"/>
                <a:ea typeface="Roboto"/>
                <a:cs typeface="Roboto"/>
                <a:sym typeface="Roboto"/>
              </a:rPr>
              <a:t>Potential gender responsive and transformative solutions:</a:t>
            </a:r>
            <a:endParaRPr sz="2100" b="1">
              <a:solidFill>
                <a:srgbClr val="345EAB"/>
              </a:solidFill>
              <a:latin typeface="Roboto"/>
              <a:ea typeface="Roboto"/>
              <a:cs typeface="Roboto"/>
              <a:sym typeface="Roboto"/>
            </a:endParaRPr>
          </a:p>
          <a:p>
            <a:pPr marL="0" marR="0" lvl="0" indent="0" algn="l" rtl="0">
              <a:lnSpc>
                <a:spcPct val="100000"/>
              </a:lnSpc>
              <a:spcBef>
                <a:spcPts val="0"/>
              </a:spcBef>
              <a:spcAft>
                <a:spcPts val="0"/>
              </a:spcAft>
              <a:buNone/>
            </a:pPr>
            <a:endParaRPr sz="2100">
              <a:latin typeface="Roboto"/>
              <a:ea typeface="Roboto"/>
              <a:cs typeface="Roboto"/>
              <a:sym typeface="Roboto"/>
            </a:endParaRPr>
          </a:p>
          <a:p>
            <a:pPr marL="457200" marR="0" lvl="0" indent="-361950" algn="l" rtl="0">
              <a:lnSpc>
                <a:spcPct val="100000"/>
              </a:lnSpc>
              <a:spcBef>
                <a:spcPts val="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Engage community leaders and families to address restrictive norms</a:t>
            </a:r>
            <a:endParaRPr sz="2100">
              <a:solidFill>
                <a:schemeClr val="dk1"/>
              </a:solidFill>
              <a:latin typeface="Roboto"/>
              <a:ea typeface="Roboto"/>
              <a:cs typeface="Roboto"/>
              <a:sym typeface="Roboto"/>
            </a:endParaRPr>
          </a:p>
          <a:p>
            <a:pPr marL="457200" marR="0" lvl="0" indent="-361950" algn="l" rtl="0">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Provide services at times that accommodate girls' schedules</a:t>
            </a:r>
            <a:endParaRPr sz="2100">
              <a:solidFill>
                <a:schemeClr val="dk1"/>
              </a:solidFill>
              <a:latin typeface="Roboto"/>
              <a:ea typeface="Roboto"/>
              <a:cs typeface="Roboto"/>
              <a:sym typeface="Roboto"/>
            </a:endParaRPr>
          </a:p>
          <a:p>
            <a:pPr marL="457200" marR="0" lvl="0" indent="-361950" algn="l" rtl="0">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Train female health workers from the local community in gender responsive, adolescent-friendly care</a:t>
            </a:r>
            <a:endParaRPr sz="2100">
              <a:solidFill>
                <a:schemeClr val="dk1"/>
              </a:solidFill>
              <a:latin typeface="Roboto"/>
              <a:ea typeface="Roboto"/>
              <a:cs typeface="Roboto"/>
              <a:sym typeface="Roboto"/>
            </a:endParaRPr>
          </a:p>
          <a:p>
            <a:pPr marL="457200" marR="0" lvl="0" indent="-361950" algn="l" rtl="0">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Create safe spaces for adolescent girls</a:t>
            </a:r>
            <a:endParaRPr sz="2100">
              <a:solidFill>
                <a:schemeClr val="dk1"/>
              </a:solidFill>
              <a:latin typeface="Roboto"/>
              <a:ea typeface="Roboto"/>
              <a:cs typeface="Roboto"/>
              <a:sym typeface="Roboto"/>
            </a:endParaRPr>
          </a:p>
          <a:p>
            <a:pPr marL="457200" marR="0" lvl="0" indent="-361950" algn="l" rtl="0">
              <a:lnSpc>
                <a:spcPct val="100000"/>
              </a:lnSpc>
              <a:spcBef>
                <a:spcPts val="1000"/>
              </a:spcBef>
              <a:spcAft>
                <a:spcPts val="0"/>
              </a:spcAft>
              <a:buClr>
                <a:schemeClr val="dk1"/>
              </a:buClr>
              <a:buSzPts val="2100"/>
              <a:buFont typeface="Roboto"/>
              <a:buChar char="●"/>
            </a:pPr>
            <a:r>
              <a:rPr lang="en-US" sz="2100">
                <a:solidFill>
                  <a:schemeClr val="dk1"/>
                </a:solidFill>
                <a:latin typeface="Roboto"/>
                <a:ea typeface="Roboto"/>
                <a:cs typeface="Roboto"/>
                <a:sym typeface="Roboto"/>
              </a:rPr>
              <a:t>Include economic empowerment components</a:t>
            </a:r>
            <a:endParaRPr sz="2100">
              <a:solidFill>
                <a:schemeClr val="dk1"/>
              </a:solidFill>
              <a:latin typeface="Roboto"/>
              <a:ea typeface="Roboto"/>
              <a:cs typeface="Roboto"/>
              <a:sym typeface="Roboto"/>
            </a:endParaRPr>
          </a:p>
          <a:p>
            <a:pPr marL="457200" marR="0" lvl="0" indent="-361950" algn="l" rtl="0">
              <a:lnSpc>
                <a:spcPct val="100000"/>
              </a:lnSpc>
              <a:spcBef>
                <a:spcPts val="1000"/>
              </a:spcBef>
              <a:spcAft>
                <a:spcPts val="1000"/>
              </a:spcAft>
              <a:buClr>
                <a:schemeClr val="dk1"/>
              </a:buClr>
              <a:buSzPts val="2100"/>
              <a:buFont typeface="Roboto"/>
              <a:buChar char="●"/>
            </a:pPr>
            <a:r>
              <a:rPr lang="en-US" sz="2100">
                <a:solidFill>
                  <a:schemeClr val="dk1"/>
                </a:solidFill>
                <a:latin typeface="Roboto"/>
                <a:ea typeface="Roboto"/>
                <a:cs typeface="Roboto"/>
                <a:sym typeface="Roboto"/>
              </a:rPr>
              <a:t>Develop targeted outreach strategies for different groups of girls</a:t>
            </a:r>
            <a:endParaRPr sz="1600">
              <a:solidFill>
                <a:schemeClr val="dk1"/>
              </a:solidFill>
              <a:latin typeface="Roboto"/>
              <a:ea typeface="Roboto"/>
              <a:cs typeface="Roboto"/>
              <a:sym typeface="Roboto"/>
            </a:endParaRPr>
          </a:p>
        </p:txBody>
      </p:sp>
      <p:pic>
        <p:nvPicPr>
          <p:cNvPr id="654" name="Google Shape;654;p75"/>
          <p:cNvPicPr preferRelativeResize="0"/>
          <p:nvPr/>
        </p:nvPicPr>
        <p:blipFill>
          <a:blip r:embed="rId3">
            <a:alphaModFix/>
          </a:blip>
          <a:stretch>
            <a:fillRect/>
          </a:stretch>
        </p:blipFill>
        <p:spPr>
          <a:xfrm>
            <a:off x="9561843" y="4088000"/>
            <a:ext cx="2302625" cy="24610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660" name="Google Shape;660;p76"/>
          <p:cNvSpPr txBox="1">
            <a:spLocks noGrp="1"/>
          </p:cNvSpPr>
          <p:nvPr>
            <p:ph type="title"/>
          </p:nvPr>
        </p:nvSpPr>
        <p:spPr>
          <a:xfrm>
            <a:off x="3113025" y="2541102"/>
            <a:ext cx="4861500" cy="1648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4. What does this mean for your role?</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77"/>
          <p:cNvSpPr txBox="1"/>
          <p:nvPr/>
        </p:nvSpPr>
        <p:spPr>
          <a:xfrm>
            <a:off x="627298" y="484389"/>
            <a:ext cx="9425100" cy="692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US" sz="4500" b="1">
                <a:solidFill>
                  <a:srgbClr val="464646"/>
                </a:solidFill>
                <a:latin typeface="Bebas Neue"/>
                <a:ea typeface="Bebas Neue"/>
                <a:cs typeface="Bebas Neue"/>
                <a:sym typeface="Bebas Neue"/>
              </a:rPr>
              <a:t>Discuss</a:t>
            </a:r>
            <a:endParaRPr sz="4500" b="1">
              <a:solidFill>
                <a:srgbClr val="464646"/>
              </a:solidFill>
              <a:latin typeface="Bebas Neue"/>
              <a:ea typeface="Bebas Neue"/>
              <a:cs typeface="Bebas Neue"/>
              <a:sym typeface="Bebas Neue"/>
            </a:endParaRPr>
          </a:p>
        </p:txBody>
      </p:sp>
      <p:sp>
        <p:nvSpPr>
          <p:cNvPr id="666" name="Google Shape;666;p77"/>
          <p:cNvSpPr/>
          <p:nvPr/>
        </p:nvSpPr>
        <p:spPr>
          <a:xfrm>
            <a:off x="1647150" y="2106425"/>
            <a:ext cx="5511300" cy="3457200"/>
          </a:xfrm>
          <a:prstGeom prst="roundRect">
            <a:avLst>
              <a:gd name="adj" fmla="val 16667"/>
            </a:avLst>
          </a:prstGeom>
          <a:solidFill>
            <a:srgbClr val="00A880"/>
          </a:solidFill>
          <a:ln w="28575" cap="flat" cmpd="sng">
            <a:solidFill>
              <a:srgbClr val="00A88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US" sz="2100" b="1">
                <a:solidFill>
                  <a:srgbClr val="FFFFFF"/>
                </a:solidFill>
                <a:latin typeface="Roboto"/>
                <a:ea typeface="Roboto"/>
                <a:cs typeface="Roboto"/>
                <a:sym typeface="Roboto"/>
              </a:rPr>
              <a:t>How does gender integration show up in your work?</a:t>
            </a:r>
            <a:endParaRPr sz="2100" b="1">
              <a:solidFill>
                <a:srgbClr val="FFFFFF"/>
              </a:solidFill>
              <a:latin typeface="Roboto"/>
              <a:ea typeface="Roboto"/>
              <a:cs typeface="Roboto"/>
              <a:sym typeface="Roboto"/>
            </a:endParaRPr>
          </a:p>
          <a:p>
            <a:pPr marL="0" marR="0" lvl="0" indent="0" algn="ctr" rtl="0">
              <a:spcBef>
                <a:spcPts val="0"/>
              </a:spcBef>
              <a:spcAft>
                <a:spcPts val="0"/>
              </a:spcAft>
              <a:buNone/>
            </a:pPr>
            <a:endParaRPr sz="2100" b="1">
              <a:solidFill>
                <a:srgbClr val="FFFFFF"/>
              </a:solidFill>
              <a:latin typeface="Roboto"/>
              <a:ea typeface="Roboto"/>
              <a:cs typeface="Roboto"/>
              <a:sym typeface="Roboto"/>
            </a:endParaRPr>
          </a:p>
          <a:p>
            <a:pPr marL="0" marR="0" lvl="0" indent="0" algn="ctr" rtl="0">
              <a:spcBef>
                <a:spcPts val="0"/>
              </a:spcBef>
              <a:spcAft>
                <a:spcPts val="0"/>
              </a:spcAft>
              <a:buNone/>
            </a:pPr>
            <a:r>
              <a:rPr lang="en-US" sz="2100" b="1">
                <a:solidFill>
                  <a:srgbClr val="FFFFFF"/>
                </a:solidFill>
                <a:latin typeface="Roboto"/>
                <a:ea typeface="Roboto"/>
                <a:cs typeface="Roboto"/>
                <a:sym typeface="Roboto"/>
              </a:rPr>
              <a:t>What are opportunities you see in your organization to integrate a stronger gender lens?</a:t>
            </a:r>
            <a:endParaRPr sz="2100" b="1">
              <a:solidFill>
                <a:srgbClr val="FFFFFF"/>
              </a:solidFill>
              <a:latin typeface="Roboto"/>
              <a:ea typeface="Roboto"/>
              <a:cs typeface="Roboto"/>
              <a:sym typeface="Roboto"/>
            </a:endParaRPr>
          </a:p>
        </p:txBody>
      </p:sp>
      <p:pic>
        <p:nvPicPr>
          <p:cNvPr id="667" name="Google Shape;667;p77"/>
          <p:cNvPicPr preferRelativeResize="0"/>
          <p:nvPr/>
        </p:nvPicPr>
        <p:blipFill>
          <a:blip r:embed="rId3">
            <a:alphaModFix/>
          </a:blip>
          <a:stretch>
            <a:fillRect/>
          </a:stretch>
        </p:blipFill>
        <p:spPr>
          <a:xfrm>
            <a:off x="8915100" y="3791100"/>
            <a:ext cx="2653375" cy="24683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Google Shape;672;p78"/>
          <p:cNvSpPr txBox="1">
            <a:spLocks noGrp="1"/>
          </p:cNvSpPr>
          <p:nvPr>
            <p:ph type="title"/>
          </p:nvPr>
        </p:nvSpPr>
        <p:spPr>
          <a:xfrm>
            <a:off x="415650" y="460842"/>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Key Takeaways</a:t>
            </a:r>
            <a:endParaRPr sz="4400">
              <a:solidFill>
                <a:srgbClr val="ED2891"/>
              </a:solidFill>
              <a:latin typeface="Bebas Neue"/>
              <a:ea typeface="Bebas Neue"/>
              <a:cs typeface="Bebas Neue"/>
              <a:sym typeface="Bebas Neue"/>
            </a:endParaRPr>
          </a:p>
        </p:txBody>
      </p:sp>
      <p:sp>
        <p:nvSpPr>
          <p:cNvPr id="673" name="Google Shape;673;p78"/>
          <p:cNvSpPr/>
          <p:nvPr/>
        </p:nvSpPr>
        <p:spPr>
          <a:xfrm>
            <a:off x="719225" y="1665525"/>
            <a:ext cx="11347500" cy="959700"/>
          </a:xfrm>
          <a:prstGeom prst="roundRect">
            <a:avLst>
              <a:gd name="adj" fmla="val 16667"/>
            </a:avLst>
          </a:prstGeom>
          <a:solidFill>
            <a:schemeClr val="lt1"/>
          </a:solidFill>
          <a:ln w="28575" cap="flat" cmpd="sng">
            <a:solidFill>
              <a:srgbClr val="59BCC7"/>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1000"/>
              </a:spcAft>
              <a:buClr>
                <a:schemeClr val="dk1"/>
              </a:buClr>
              <a:buSzPts val="1100"/>
              <a:buFont typeface="Arial"/>
              <a:buNone/>
            </a:pPr>
            <a:r>
              <a:rPr lang="en-US" sz="2400">
                <a:solidFill>
                  <a:schemeClr val="dk1"/>
                </a:solidFill>
                <a:latin typeface="Roboto"/>
                <a:ea typeface="Roboto"/>
                <a:cs typeface="Roboto"/>
                <a:sym typeface="Roboto"/>
              </a:rPr>
              <a:t>Gender integration is essential for effective programming across sectors</a:t>
            </a:r>
            <a:endParaRPr sz="2100">
              <a:solidFill>
                <a:schemeClr val="dk1"/>
              </a:solidFill>
              <a:latin typeface="Roboto"/>
              <a:ea typeface="Roboto"/>
              <a:cs typeface="Roboto"/>
              <a:sym typeface="Roboto"/>
            </a:endParaRPr>
          </a:p>
        </p:txBody>
      </p:sp>
      <p:sp>
        <p:nvSpPr>
          <p:cNvPr id="674" name="Google Shape;674;p78"/>
          <p:cNvSpPr/>
          <p:nvPr/>
        </p:nvSpPr>
        <p:spPr>
          <a:xfrm>
            <a:off x="719225" y="5076400"/>
            <a:ext cx="11347500" cy="1055100"/>
          </a:xfrm>
          <a:prstGeom prst="roundRect">
            <a:avLst>
              <a:gd name="adj" fmla="val 16667"/>
            </a:avLst>
          </a:prstGeom>
          <a:solidFill>
            <a:schemeClr val="lt1"/>
          </a:solidFill>
          <a:ln w="28575" cap="flat" cmpd="sng">
            <a:solidFill>
              <a:srgbClr val="4DACBF"/>
            </a:solidFill>
            <a:prstDash val="solid"/>
            <a:round/>
            <a:headEnd type="none" w="sm" len="sm"/>
            <a:tailEnd type="none" w="sm" len="sm"/>
          </a:ln>
        </p:spPr>
        <p:txBody>
          <a:bodyPr spcFirstLastPara="1" wrap="square" lIns="121900" tIns="0" rIns="121900" bIns="121900" anchor="ctr" anchorCtr="0">
            <a:noAutofit/>
          </a:bodyPr>
          <a:lstStyle/>
          <a:p>
            <a:pPr marL="0" lvl="0" indent="0" algn="l" rtl="0">
              <a:spcBef>
                <a:spcPts val="0"/>
              </a:spcBef>
              <a:spcAft>
                <a:spcPts val="0"/>
              </a:spcAft>
              <a:buNone/>
            </a:pPr>
            <a:r>
              <a:rPr lang="en-US" sz="2400">
                <a:solidFill>
                  <a:schemeClr val="dk1"/>
                </a:solidFill>
                <a:latin typeface="Roboto"/>
                <a:ea typeface="Roboto"/>
                <a:cs typeface="Roboto"/>
                <a:sym typeface="Roboto"/>
              </a:rPr>
              <a:t>Gender integration is not only relevant to programmatic staff, but can and should be applicable to any role in an organization</a:t>
            </a:r>
            <a:endParaRPr sz="2400">
              <a:solidFill>
                <a:schemeClr val="dk1"/>
              </a:solidFill>
              <a:latin typeface="Roboto"/>
              <a:ea typeface="Roboto"/>
              <a:cs typeface="Roboto"/>
              <a:sym typeface="Roboto"/>
            </a:endParaRPr>
          </a:p>
        </p:txBody>
      </p:sp>
      <p:sp>
        <p:nvSpPr>
          <p:cNvPr id="675" name="Google Shape;675;p78"/>
          <p:cNvSpPr/>
          <p:nvPr/>
        </p:nvSpPr>
        <p:spPr>
          <a:xfrm>
            <a:off x="719225" y="2735150"/>
            <a:ext cx="11347500" cy="959700"/>
          </a:xfrm>
          <a:prstGeom prst="roundRect">
            <a:avLst>
              <a:gd name="adj" fmla="val 16667"/>
            </a:avLst>
          </a:prstGeom>
          <a:solidFill>
            <a:schemeClr val="lt1"/>
          </a:solidFill>
          <a:ln w="28575" cap="flat" cmpd="sng">
            <a:solidFill>
              <a:srgbClr val="345EAB"/>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Clr>
                <a:schemeClr val="dk1"/>
              </a:buClr>
              <a:buSzPts val="1100"/>
              <a:buFont typeface="Arial"/>
              <a:buNone/>
            </a:pPr>
            <a:r>
              <a:rPr lang="en-US" sz="2400">
                <a:solidFill>
                  <a:schemeClr val="dk1"/>
                </a:solidFill>
                <a:latin typeface="Roboto"/>
                <a:ea typeface="Roboto"/>
                <a:cs typeface="Roboto"/>
                <a:sym typeface="Roboto"/>
              </a:rPr>
              <a:t>Understanding gender barriers, including gender norms, is critical for program success</a:t>
            </a:r>
            <a:endParaRPr sz="2100">
              <a:solidFill>
                <a:schemeClr val="dk1"/>
              </a:solidFill>
              <a:latin typeface="Roboto"/>
              <a:ea typeface="Roboto"/>
              <a:cs typeface="Roboto"/>
              <a:sym typeface="Roboto"/>
            </a:endParaRPr>
          </a:p>
        </p:txBody>
      </p:sp>
      <p:sp>
        <p:nvSpPr>
          <p:cNvPr id="676" name="Google Shape;676;p78"/>
          <p:cNvSpPr/>
          <p:nvPr/>
        </p:nvSpPr>
        <p:spPr>
          <a:xfrm>
            <a:off x="719225" y="3804775"/>
            <a:ext cx="11347500" cy="1161600"/>
          </a:xfrm>
          <a:prstGeom prst="roundRect">
            <a:avLst>
              <a:gd name="adj" fmla="val 16667"/>
            </a:avLst>
          </a:prstGeom>
          <a:solidFill>
            <a:schemeClr val="lt1"/>
          </a:solidFill>
          <a:ln w="28575" cap="flat" cmpd="sng">
            <a:solidFill>
              <a:srgbClr val="EA155B"/>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r>
              <a:rPr lang="en-US" sz="2400">
                <a:solidFill>
                  <a:schemeClr val="dk1"/>
                </a:solidFill>
                <a:latin typeface="Roboto"/>
                <a:ea typeface="Roboto"/>
                <a:cs typeface="Roboto"/>
                <a:sym typeface="Roboto"/>
              </a:rPr>
              <a:t>Gender analysis helps identify barriers and enablers to program objectives and gender equality, as well as women’s and girls’ agency</a:t>
            </a:r>
            <a:endParaRPr sz="2100" b="1">
              <a:solidFill>
                <a:schemeClr val="dk1"/>
              </a:solidFill>
              <a:latin typeface="Roboto"/>
              <a:ea typeface="Roboto"/>
              <a:cs typeface="Roboto"/>
              <a:sym typeface="Roboto"/>
            </a:endParaRPr>
          </a:p>
        </p:txBody>
      </p:sp>
      <p:sp>
        <p:nvSpPr>
          <p:cNvPr id="677" name="Google Shape;677;p78"/>
          <p:cNvSpPr txBox="1"/>
          <p:nvPr/>
        </p:nvSpPr>
        <p:spPr>
          <a:xfrm>
            <a:off x="101600" y="1582000"/>
            <a:ext cx="719100" cy="4331400"/>
          </a:xfrm>
          <a:prstGeom prst="rect">
            <a:avLst/>
          </a:prstGeom>
          <a:noFill/>
          <a:ln>
            <a:noFill/>
          </a:ln>
        </p:spPr>
        <p:txBody>
          <a:bodyPr spcFirstLastPara="1" wrap="square" lIns="121900" tIns="121900" rIns="121900" bIns="121900" anchor="t" anchorCtr="0">
            <a:spAutoFit/>
          </a:bodyPr>
          <a:lstStyle/>
          <a:p>
            <a:pPr marL="0" lvl="0" indent="0" algn="l" rtl="0">
              <a:lnSpc>
                <a:spcPct val="190000"/>
              </a:lnSpc>
              <a:spcBef>
                <a:spcPts val="0"/>
              </a:spcBef>
              <a:spcAft>
                <a:spcPts val="0"/>
              </a:spcAft>
              <a:buNone/>
            </a:pPr>
            <a:r>
              <a:rPr lang="en-US" sz="3700" b="1">
                <a:solidFill>
                  <a:srgbClr val="00A880"/>
                </a:solidFill>
                <a:latin typeface="Roboto"/>
                <a:ea typeface="Roboto"/>
                <a:cs typeface="Roboto"/>
                <a:sym typeface="Roboto"/>
              </a:rPr>
              <a:t>1.</a:t>
            </a:r>
            <a:endParaRPr sz="3700" b="1">
              <a:solidFill>
                <a:srgbClr val="00A880"/>
              </a:solidFill>
              <a:latin typeface="Roboto"/>
              <a:ea typeface="Roboto"/>
              <a:cs typeface="Roboto"/>
              <a:sym typeface="Roboto"/>
            </a:endParaRPr>
          </a:p>
          <a:p>
            <a:pPr marL="0" lvl="0" indent="0" algn="l" rtl="0">
              <a:lnSpc>
                <a:spcPct val="190000"/>
              </a:lnSpc>
              <a:spcBef>
                <a:spcPts val="700"/>
              </a:spcBef>
              <a:spcAft>
                <a:spcPts val="0"/>
              </a:spcAft>
              <a:buNone/>
            </a:pPr>
            <a:r>
              <a:rPr lang="en-US" sz="3700" b="1">
                <a:solidFill>
                  <a:srgbClr val="00A880"/>
                </a:solidFill>
                <a:latin typeface="Roboto"/>
                <a:ea typeface="Roboto"/>
                <a:cs typeface="Roboto"/>
                <a:sym typeface="Roboto"/>
              </a:rPr>
              <a:t>2.</a:t>
            </a:r>
            <a:endParaRPr sz="3700" b="1">
              <a:solidFill>
                <a:srgbClr val="00A880"/>
              </a:solidFill>
              <a:latin typeface="Roboto"/>
              <a:ea typeface="Roboto"/>
              <a:cs typeface="Roboto"/>
              <a:sym typeface="Roboto"/>
            </a:endParaRPr>
          </a:p>
          <a:p>
            <a:pPr marL="0" lvl="0" indent="0" algn="l" rtl="0">
              <a:lnSpc>
                <a:spcPct val="190000"/>
              </a:lnSpc>
              <a:spcBef>
                <a:spcPts val="700"/>
              </a:spcBef>
              <a:spcAft>
                <a:spcPts val="0"/>
              </a:spcAft>
              <a:buNone/>
            </a:pPr>
            <a:r>
              <a:rPr lang="en-US" sz="3700" b="1">
                <a:solidFill>
                  <a:srgbClr val="00A880"/>
                </a:solidFill>
                <a:latin typeface="Roboto"/>
                <a:ea typeface="Roboto"/>
                <a:cs typeface="Roboto"/>
                <a:sym typeface="Roboto"/>
              </a:rPr>
              <a:t>3.</a:t>
            </a:r>
            <a:endParaRPr sz="3700" b="1">
              <a:solidFill>
                <a:srgbClr val="00A880"/>
              </a:solidFill>
              <a:latin typeface="Roboto"/>
              <a:ea typeface="Roboto"/>
              <a:cs typeface="Roboto"/>
              <a:sym typeface="Roboto"/>
            </a:endParaRPr>
          </a:p>
          <a:p>
            <a:pPr marL="0" lvl="0" indent="0" algn="l" rtl="0">
              <a:lnSpc>
                <a:spcPct val="190000"/>
              </a:lnSpc>
              <a:spcBef>
                <a:spcPts val="700"/>
              </a:spcBef>
              <a:spcAft>
                <a:spcPts val="700"/>
              </a:spcAft>
              <a:buNone/>
            </a:pPr>
            <a:r>
              <a:rPr lang="en-US" sz="3700" b="1">
                <a:solidFill>
                  <a:srgbClr val="00A880"/>
                </a:solidFill>
                <a:latin typeface="Roboto"/>
                <a:ea typeface="Roboto"/>
                <a:cs typeface="Roboto"/>
                <a:sym typeface="Roboto"/>
              </a:rPr>
              <a:t>4.</a:t>
            </a:r>
            <a:endParaRPr sz="3700" b="1">
              <a:solidFill>
                <a:srgbClr val="00A880"/>
              </a:solidFill>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3" name="Google Shape;683;p79"/>
          <p:cNvSpPr txBox="1">
            <a:spLocks noGrp="1"/>
          </p:cNvSpPr>
          <p:nvPr>
            <p:ph type="title"/>
          </p:nvPr>
        </p:nvSpPr>
        <p:spPr>
          <a:xfrm>
            <a:off x="3113025" y="2541102"/>
            <a:ext cx="4861500" cy="1582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5. further resources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3"/>
          <p:cNvSpPr txBox="1">
            <a:spLocks noGrp="1"/>
          </p:cNvSpPr>
          <p:nvPr>
            <p:ph type="title"/>
          </p:nvPr>
        </p:nvSpPr>
        <p:spPr>
          <a:xfrm>
            <a:off x="356650" y="2071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3"/>
                </a:solidFill>
                <a:latin typeface="Bebas Neue"/>
                <a:ea typeface="Bebas Neue"/>
                <a:cs typeface="Bebas Neue"/>
                <a:sym typeface="Bebas Neue"/>
              </a:rPr>
              <a:t>AGENDA</a:t>
            </a:r>
            <a:endParaRPr b="1">
              <a:solidFill>
                <a:schemeClr val="accent3"/>
              </a:solidFill>
              <a:latin typeface="Bebas Neue"/>
              <a:ea typeface="Bebas Neue"/>
              <a:cs typeface="Bebas Neue"/>
              <a:sym typeface="Bebas Neue"/>
            </a:endParaRPr>
          </a:p>
        </p:txBody>
      </p:sp>
      <p:graphicFrame>
        <p:nvGraphicFramePr>
          <p:cNvPr id="331" name="Google Shape;331;p53"/>
          <p:cNvGraphicFramePr/>
          <p:nvPr/>
        </p:nvGraphicFramePr>
        <p:xfrm>
          <a:off x="795547" y="1606525"/>
          <a:ext cx="10725900" cy="2880150"/>
        </p:xfrm>
        <a:graphic>
          <a:graphicData uri="http://schemas.openxmlformats.org/drawingml/2006/table">
            <a:tbl>
              <a:tblPr>
                <a:noFill/>
                <a:tableStyleId>{F067D6C1-98CE-44AF-B666-EE125FDFDC5F}</a:tableStyleId>
              </a:tblPr>
              <a:tblGrid>
                <a:gridCol w="1191475">
                  <a:extLst>
                    <a:ext uri="{9D8B030D-6E8A-4147-A177-3AD203B41FA5}">
                      <a16:colId xmlns:a16="http://schemas.microsoft.com/office/drawing/2014/main" val="20000"/>
                    </a:ext>
                  </a:extLst>
                </a:gridCol>
                <a:gridCol w="6425425">
                  <a:extLst>
                    <a:ext uri="{9D8B030D-6E8A-4147-A177-3AD203B41FA5}">
                      <a16:colId xmlns:a16="http://schemas.microsoft.com/office/drawing/2014/main" val="20001"/>
                    </a:ext>
                  </a:extLst>
                </a:gridCol>
                <a:gridCol w="3109000">
                  <a:extLst>
                    <a:ext uri="{9D8B030D-6E8A-4147-A177-3AD203B41FA5}">
                      <a16:colId xmlns:a16="http://schemas.microsoft.com/office/drawing/2014/main" val="20002"/>
                    </a:ext>
                  </a:extLst>
                </a:gridCol>
              </a:tblGrid>
              <a:tr h="395825">
                <a:tc>
                  <a:txBody>
                    <a:bodyPr/>
                    <a:lstStyle/>
                    <a:p>
                      <a:pPr marL="0" marR="0" lvl="0" indent="0" algn="l" rtl="0">
                        <a:lnSpc>
                          <a:spcPct val="100000"/>
                        </a:lnSpc>
                        <a:spcBef>
                          <a:spcPts val="0"/>
                        </a:spcBef>
                        <a:spcAft>
                          <a:spcPts val="0"/>
                        </a:spcAft>
                        <a:buClr>
                          <a:srgbClr val="000000"/>
                        </a:buClr>
                        <a:buSzPts val="1300"/>
                        <a:buFont typeface="Arial"/>
                        <a:buNone/>
                      </a:pPr>
                      <a:r>
                        <a:rPr lang="en-US" sz="1500" b="1">
                          <a:solidFill>
                            <a:srgbClr val="FFFFFF"/>
                          </a:solidFill>
                          <a:latin typeface="Roboto"/>
                          <a:ea typeface="Roboto"/>
                          <a:cs typeface="Roboto"/>
                          <a:sym typeface="Roboto"/>
                        </a:rPr>
                        <a:t>Time</a:t>
                      </a:r>
                      <a:endParaRPr sz="1500" b="1" u="none" strike="noStrike" cap="none">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74748"/>
                    </a:solidFill>
                  </a:tcPr>
                </a:tc>
                <a:tc>
                  <a:txBody>
                    <a:bodyPr/>
                    <a:lstStyle/>
                    <a:p>
                      <a:pPr marL="0" marR="0" lvl="0" indent="0" algn="l" rtl="0">
                        <a:lnSpc>
                          <a:spcPct val="100000"/>
                        </a:lnSpc>
                        <a:spcBef>
                          <a:spcPts val="0"/>
                        </a:spcBef>
                        <a:spcAft>
                          <a:spcPts val="0"/>
                        </a:spcAft>
                        <a:buClr>
                          <a:srgbClr val="000000"/>
                        </a:buClr>
                        <a:buSzPts val="1300"/>
                        <a:buFont typeface="Arial"/>
                        <a:buNone/>
                      </a:pPr>
                      <a:r>
                        <a:rPr lang="en-US" sz="1500" b="1" u="none" strike="noStrike" cap="none">
                          <a:solidFill>
                            <a:srgbClr val="FFFFFF"/>
                          </a:solidFill>
                          <a:latin typeface="Roboto"/>
                          <a:ea typeface="Roboto"/>
                          <a:cs typeface="Roboto"/>
                          <a:sym typeface="Roboto"/>
                        </a:rPr>
                        <a:t>Activity</a:t>
                      </a:r>
                      <a:endParaRPr sz="1500" b="1" u="none" strike="noStrike" cap="none">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74748"/>
                    </a:solidFill>
                  </a:tcPr>
                </a:tc>
                <a:tc>
                  <a:txBody>
                    <a:bodyPr/>
                    <a:lstStyle/>
                    <a:p>
                      <a:pPr marL="0" marR="0" lvl="0" indent="0" algn="l" rtl="0">
                        <a:lnSpc>
                          <a:spcPct val="100000"/>
                        </a:lnSpc>
                        <a:spcBef>
                          <a:spcPts val="0"/>
                        </a:spcBef>
                        <a:spcAft>
                          <a:spcPts val="0"/>
                        </a:spcAft>
                        <a:buClr>
                          <a:srgbClr val="000000"/>
                        </a:buClr>
                        <a:buSzPts val="1300"/>
                        <a:buFont typeface="Arial"/>
                        <a:buNone/>
                      </a:pPr>
                      <a:r>
                        <a:rPr lang="en-US" sz="1500" b="1">
                          <a:solidFill>
                            <a:srgbClr val="FFFFFF"/>
                          </a:solidFill>
                          <a:latin typeface="Roboto"/>
                          <a:ea typeface="Roboto"/>
                          <a:cs typeface="Roboto"/>
                          <a:sym typeface="Roboto"/>
                        </a:rPr>
                        <a:t>Format</a:t>
                      </a:r>
                      <a:endParaRPr sz="1500" b="1" u="none" strike="noStrike" cap="none">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74748"/>
                    </a:solidFill>
                  </a:tcPr>
                </a:tc>
                <a:extLst>
                  <a:ext uri="{0D108BD9-81ED-4DB2-BD59-A6C34878D82A}">
                    <a16:rowId xmlns:a16="http://schemas.microsoft.com/office/drawing/2014/main" val="10000"/>
                  </a:ext>
                </a:extLst>
              </a:tr>
              <a:tr h="388275">
                <a:tc>
                  <a:txBody>
                    <a:bodyPr/>
                    <a:lstStyle/>
                    <a:p>
                      <a:pPr marL="0" marR="0" lvl="0" indent="0" algn="l" rtl="0">
                        <a:lnSpc>
                          <a:spcPct val="100000"/>
                        </a:lnSpc>
                        <a:spcBef>
                          <a:spcPts val="0"/>
                        </a:spcBef>
                        <a:spcAft>
                          <a:spcPts val="0"/>
                        </a:spcAft>
                        <a:buNone/>
                      </a:pPr>
                      <a:r>
                        <a:rPr lang="en-US" sz="1500" b="1">
                          <a:solidFill>
                            <a:srgbClr val="FFFFFF"/>
                          </a:solidFill>
                          <a:latin typeface="Roboto"/>
                          <a:ea typeface="Roboto"/>
                          <a:cs typeface="Roboto"/>
                          <a:sym typeface="Roboto"/>
                        </a:rPr>
                        <a:t>5 minutes</a:t>
                      </a:r>
                      <a:endParaRPr sz="15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500">
                          <a:latin typeface="Roboto"/>
                          <a:ea typeface="Roboto"/>
                          <a:cs typeface="Roboto"/>
                          <a:sym typeface="Roboto"/>
                        </a:rPr>
                        <a:t>Icebreaker and introductions</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500">
                          <a:latin typeface="Roboto"/>
                          <a:ea typeface="Roboto"/>
                          <a:cs typeface="Roboto"/>
                          <a:sym typeface="Roboto"/>
                        </a:rPr>
                        <a:t>Chat function / plenary discussion</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8275">
                <a:tc>
                  <a:txBody>
                    <a:bodyPr/>
                    <a:lstStyle/>
                    <a:p>
                      <a:pPr marL="0" marR="0" lvl="0" indent="0" algn="l" rtl="0">
                        <a:lnSpc>
                          <a:spcPct val="100000"/>
                        </a:lnSpc>
                        <a:spcBef>
                          <a:spcPts val="0"/>
                        </a:spcBef>
                        <a:spcAft>
                          <a:spcPts val="0"/>
                        </a:spcAft>
                        <a:buNone/>
                      </a:pPr>
                      <a:r>
                        <a:rPr lang="en-US" sz="1500" b="1">
                          <a:solidFill>
                            <a:srgbClr val="FFFFFF"/>
                          </a:solidFill>
                          <a:latin typeface="Roboto"/>
                          <a:ea typeface="Roboto"/>
                          <a:cs typeface="Roboto"/>
                          <a:sym typeface="Roboto"/>
                        </a:rPr>
                        <a:t>10 minutes</a:t>
                      </a:r>
                      <a:endParaRPr sz="15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500">
                          <a:solidFill>
                            <a:schemeClr val="dk1"/>
                          </a:solidFill>
                          <a:latin typeface="Roboto"/>
                          <a:ea typeface="Roboto"/>
                          <a:cs typeface="Roboto"/>
                          <a:sym typeface="Roboto"/>
                        </a:rPr>
                        <a:t>Key concepts</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500">
                          <a:solidFill>
                            <a:schemeClr val="dk1"/>
                          </a:solidFill>
                          <a:latin typeface="Roboto"/>
                          <a:ea typeface="Roboto"/>
                          <a:cs typeface="Roboto"/>
                          <a:sym typeface="Roboto"/>
                        </a:rPr>
                        <a:t>Quiz and presentation</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88275">
                <a:tc>
                  <a:txBody>
                    <a:bodyPr/>
                    <a:lstStyle/>
                    <a:p>
                      <a:pPr marL="0" marR="0" lvl="0" indent="0" algn="l" rtl="0">
                        <a:lnSpc>
                          <a:spcPct val="100000"/>
                        </a:lnSpc>
                        <a:spcBef>
                          <a:spcPts val="0"/>
                        </a:spcBef>
                        <a:spcAft>
                          <a:spcPts val="0"/>
                        </a:spcAft>
                        <a:buNone/>
                      </a:pPr>
                      <a:r>
                        <a:rPr lang="en-US" sz="1500" b="1">
                          <a:solidFill>
                            <a:srgbClr val="FFFFFF"/>
                          </a:solidFill>
                          <a:latin typeface="Roboto"/>
                          <a:ea typeface="Roboto"/>
                          <a:cs typeface="Roboto"/>
                          <a:sym typeface="Roboto"/>
                        </a:rPr>
                        <a:t>20 minutes</a:t>
                      </a:r>
                      <a:endParaRPr sz="15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500">
                          <a:latin typeface="Roboto"/>
                          <a:ea typeface="Roboto"/>
                          <a:cs typeface="Roboto"/>
                          <a:sym typeface="Roboto"/>
                        </a:rPr>
                        <a:t>Gender norms and gender transformative programming</a:t>
                      </a:r>
                      <a:endParaRPr sz="1500">
                        <a:solidFill>
                          <a:schemeClr val="dk1"/>
                        </a:solidFill>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500">
                          <a:latin typeface="Roboto"/>
                          <a:ea typeface="Roboto"/>
                          <a:cs typeface="Roboto"/>
                          <a:sym typeface="Roboto"/>
                        </a:rPr>
                        <a:t>Presentation, discussion, and quiz</a:t>
                      </a:r>
                      <a:endParaRPr sz="1500">
                        <a:solidFill>
                          <a:schemeClr val="dk1"/>
                        </a:solidFill>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88275">
                <a:tc>
                  <a:txBody>
                    <a:bodyPr/>
                    <a:lstStyle/>
                    <a:p>
                      <a:pPr marL="0" marR="0" lvl="0" indent="0" algn="l" rtl="0">
                        <a:lnSpc>
                          <a:spcPct val="100000"/>
                        </a:lnSpc>
                        <a:spcBef>
                          <a:spcPts val="0"/>
                        </a:spcBef>
                        <a:spcAft>
                          <a:spcPts val="0"/>
                        </a:spcAft>
                        <a:buNone/>
                      </a:pPr>
                      <a:r>
                        <a:rPr lang="en-US" sz="1500" b="1">
                          <a:solidFill>
                            <a:srgbClr val="FFFFFF"/>
                          </a:solidFill>
                          <a:latin typeface="Roboto"/>
                          <a:ea typeface="Roboto"/>
                          <a:cs typeface="Roboto"/>
                          <a:sym typeface="Roboto"/>
                        </a:rPr>
                        <a:t>25 minutes</a:t>
                      </a:r>
                      <a:endParaRPr sz="15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500">
                          <a:latin typeface="Roboto"/>
                          <a:ea typeface="Roboto"/>
                          <a:cs typeface="Roboto"/>
                          <a:sym typeface="Roboto"/>
                        </a:rPr>
                        <a:t>Gender integration in practice</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500">
                          <a:latin typeface="Roboto"/>
                          <a:ea typeface="Roboto"/>
                          <a:cs typeface="Roboto"/>
                          <a:sym typeface="Roboto"/>
                        </a:rPr>
                        <a:t>Brainstorm, quiz, and case study</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0" marR="0" lvl="0" indent="0" algn="l" rtl="0">
                        <a:lnSpc>
                          <a:spcPct val="100000"/>
                        </a:lnSpc>
                        <a:spcBef>
                          <a:spcPts val="0"/>
                        </a:spcBef>
                        <a:spcAft>
                          <a:spcPts val="0"/>
                        </a:spcAft>
                        <a:buNone/>
                      </a:pPr>
                      <a:r>
                        <a:rPr lang="en-US" sz="1500" b="1">
                          <a:solidFill>
                            <a:srgbClr val="FFFFFF"/>
                          </a:solidFill>
                          <a:latin typeface="Roboto"/>
                          <a:ea typeface="Roboto"/>
                          <a:cs typeface="Roboto"/>
                          <a:sym typeface="Roboto"/>
                        </a:rPr>
                        <a:t>25 minutes</a:t>
                      </a:r>
                      <a:endParaRPr sz="15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500">
                          <a:latin typeface="Roboto"/>
                          <a:ea typeface="Roboto"/>
                          <a:cs typeface="Roboto"/>
                          <a:sym typeface="Roboto"/>
                        </a:rPr>
                        <a:t>What does this mean for your role?</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500">
                          <a:latin typeface="Roboto"/>
                          <a:ea typeface="Roboto"/>
                          <a:cs typeface="Roboto"/>
                          <a:sym typeface="Roboto"/>
                        </a:rPr>
                        <a:t>Discussion</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0">
                <a:tc>
                  <a:txBody>
                    <a:bodyPr/>
                    <a:lstStyle/>
                    <a:p>
                      <a:pPr marL="0" marR="0" lvl="0" indent="0" algn="l" rtl="0">
                        <a:lnSpc>
                          <a:spcPct val="100000"/>
                        </a:lnSpc>
                        <a:spcBef>
                          <a:spcPts val="0"/>
                        </a:spcBef>
                        <a:spcAft>
                          <a:spcPts val="0"/>
                        </a:spcAft>
                        <a:buNone/>
                      </a:pPr>
                      <a:r>
                        <a:rPr lang="en-US" sz="1500" b="1">
                          <a:solidFill>
                            <a:srgbClr val="FFFFFF"/>
                          </a:solidFill>
                          <a:latin typeface="Roboto"/>
                          <a:ea typeface="Roboto"/>
                          <a:cs typeface="Roboto"/>
                          <a:sym typeface="Roboto"/>
                        </a:rPr>
                        <a:t>5 minutes</a:t>
                      </a:r>
                      <a:endParaRPr sz="1500" b="1">
                        <a:solidFill>
                          <a:srgbClr val="FFFFFF"/>
                        </a:solidFill>
                        <a:latin typeface="Roboto"/>
                        <a:ea typeface="Roboto"/>
                        <a:cs typeface="Roboto"/>
                        <a:sym typeface="Roboto"/>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r>
                        <a:rPr lang="en-US" sz="1500">
                          <a:latin typeface="Roboto"/>
                          <a:ea typeface="Roboto"/>
                          <a:cs typeface="Roboto"/>
                          <a:sym typeface="Roboto"/>
                        </a:rPr>
                        <a:t>Key takeaways &amp; further resources</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500">
                          <a:latin typeface="Roboto"/>
                          <a:ea typeface="Roboto"/>
                          <a:cs typeface="Roboto"/>
                          <a:sym typeface="Roboto"/>
                        </a:rPr>
                        <a:t>Presentation</a:t>
                      </a:r>
                      <a:endParaRPr sz="1500">
                        <a:latin typeface="Roboto"/>
                        <a:ea typeface="Roboto"/>
                        <a:cs typeface="Roboto"/>
                        <a:sym typeface="Roboto"/>
                      </a:endParaRPr>
                    </a:p>
                  </a:txBody>
                  <a:tcPr marL="91425" marR="91425" marT="45700" marB="4570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87"/>
        <p:cNvGrpSpPr/>
        <p:nvPr/>
      </p:nvGrpSpPr>
      <p:grpSpPr>
        <a:xfrm>
          <a:off x="0" y="0"/>
          <a:ext cx="0" cy="0"/>
          <a:chOff x="0" y="0"/>
          <a:chExt cx="0" cy="0"/>
        </a:xfrm>
      </p:grpSpPr>
      <p:sp>
        <p:nvSpPr>
          <p:cNvPr id="688" name="Google Shape;688;p80"/>
          <p:cNvSpPr txBox="1">
            <a:spLocks noGrp="1"/>
          </p:cNvSpPr>
          <p:nvPr>
            <p:ph type="title"/>
          </p:nvPr>
        </p:nvSpPr>
        <p:spPr>
          <a:xfrm>
            <a:off x="415600" y="2885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59BCC7"/>
                </a:solidFill>
                <a:latin typeface="Bebas Neue"/>
                <a:ea typeface="Bebas Neue"/>
                <a:cs typeface="Bebas Neue"/>
                <a:sym typeface="Bebas Neue"/>
              </a:rPr>
              <a:t>Further resources</a:t>
            </a:r>
            <a:endParaRPr sz="4400">
              <a:solidFill>
                <a:srgbClr val="59BCC7"/>
              </a:solidFill>
              <a:latin typeface="Bebas Neue"/>
              <a:ea typeface="Bebas Neue"/>
              <a:cs typeface="Bebas Neue"/>
              <a:sym typeface="Bebas Neue"/>
            </a:endParaRPr>
          </a:p>
        </p:txBody>
      </p:sp>
      <p:sp>
        <p:nvSpPr>
          <p:cNvPr id="689" name="Google Shape;689;p80"/>
          <p:cNvSpPr txBox="1">
            <a:spLocks noGrp="1"/>
          </p:cNvSpPr>
          <p:nvPr>
            <p:ph type="body" idx="1"/>
          </p:nvPr>
        </p:nvSpPr>
        <p:spPr>
          <a:xfrm>
            <a:off x="415600" y="1308033"/>
            <a:ext cx="11360700" cy="4555200"/>
          </a:xfrm>
          <a:prstGeom prst="rect">
            <a:avLst/>
          </a:prstGeom>
        </p:spPr>
        <p:txBody>
          <a:bodyPr spcFirstLastPara="1" wrap="square" lIns="0" tIns="0" rIns="0" bIns="0" anchor="t" anchorCtr="0">
            <a:noAutofit/>
          </a:bodyPr>
          <a:lstStyle/>
          <a:p>
            <a:pPr marL="457200" lvl="0" indent="-355600" algn="l" rtl="0">
              <a:spcBef>
                <a:spcPts val="0"/>
              </a:spcBef>
              <a:spcAft>
                <a:spcPts val="0"/>
              </a:spcAft>
              <a:buClr>
                <a:schemeClr val="dk1"/>
              </a:buClr>
              <a:buSzPts val="2000"/>
              <a:buFont typeface="Roboto"/>
              <a:buChar char="●"/>
            </a:pPr>
            <a:r>
              <a:rPr lang="en-US" sz="2000" u="sng">
                <a:solidFill>
                  <a:schemeClr val="dk1"/>
                </a:solidFill>
                <a:latin typeface="Roboto"/>
                <a:ea typeface="Roboto"/>
                <a:cs typeface="Roboto"/>
                <a:sym typeface="Roboto"/>
                <a:hlinkClick r:id="rId3">
                  <a:extLst>
                    <a:ext uri="{A12FA001-AC4F-418D-AE19-62706E023703}">
                      <ahyp:hlinkClr xmlns:ahyp="http://schemas.microsoft.com/office/drawing/2018/hyperlinkcolor" val="tx"/>
                    </a:ext>
                  </a:extLst>
                </a:hlinkClick>
              </a:rPr>
              <a:t>Apply Gender-based Analysis Plus to your work (Government of Canada) </a:t>
            </a:r>
            <a:endParaRPr sz="2000">
              <a:solidFill>
                <a:schemeClr val="dk1"/>
              </a:solidFill>
              <a:latin typeface="Roboto"/>
              <a:ea typeface="Roboto"/>
              <a:cs typeface="Roboto"/>
              <a:sym typeface="Roboto"/>
            </a:endParaRPr>
          </a:p>
          <a:p>
            <a:pPr marL="457200" lvl="0" indent="-355600" algn="l" rtl="0">
              <a:spcBef>
                <a:spcPts val="1000"/>
              </a:spcBef>
              <a:spcAft>
                <a:spcPts val="0"/>
              </a:spcAft>
              <a:buClr>
                <a:schemeClr val="dk1"/>
              </a:buClr>
              <a:buSzPts val="2000"/>
              <a:buFont typeface="Roboto"/>
              <a:buChar char="●"/>
            </a:pPr>
            <a:r>
              <a:rPr lang="en-US" sz="2000" u="sng">
                <a:solidFill>
                  <a:schemeClr val="dk1"/>
                </a:solidFill>
                <a:latin typeface="Roboto"/>
                <a:ea typeface="Roboto"/>
                <a:cs typeface="Roboto"/>
                <a:sym typeface="Roboto"/>
                <a:hlinkClick r:id="rId4">
                  <a:extLst>
                    <a:ext uri="{A12FA001-AC4F-418D-AE19-62706E023703}">
                      <ahyp:hlinkClr xmlns:ahyp="http://schemas.microsoft.com/office/drawing/2018/hyperlinkcolor" val="tx"/>
                    </a:ext>
                  </a:extLst>
                </a:hlinkClick>
              </a:rPr>
              <a:t>Social Norms Diagnostic Tool: Sexual and reproductive health and rights and gender-based violence (Oxfam) </a:t>
            </a:r>
            <a:endParaRPr sz="2000">
              <a:solidFill>
                <a:schemeClr val="dk1"/>
              </a:solidFill>
              <a:latin typeface="Roboto"/>
              <a:ea typeface="Roboto"/>
              <a:cs typeface="Roboto"/>
              <a:sym typeface="Roboto"/>
            </a:endParaRPr>
          </a:p>
          <a:p>
            <a:pPr marL="457200" lvl="0" indent="-355600" algn="l" rtl="0">
              <a:spcBef>
                <a:spcPts val="1000"/>
              </a:spcBef>
              <a:spcAft>
                <a:spcPts val="0"/>
              </a:spcAft>
              <a:buClr>
                <a:schemeClr val="dk1"/>
              </a:buClr>
              <a:buSzPts val="2000"/>
              <a:buFont typeface="Roboto"/>
              <a:buChar char="●"/>
            </a:pPr>
            <a:r>
              <a:rPr lang="en-US" sz="2000" u="sng">
                <a:solidFill>
                  <a:schemeClr val="dk1"/>
                </a:solidFill>
                <a:latin typeface="Roboto"/>
                <a:ea typeface="Roboto"/>
                <a:cs typeface="Roboto"/>
                <a:sym typeface="Roboto"/>
                <a:hlinkClick r:id="rId5">
                  <a:extLst>
                    <a:ext uri="{A12FA001-AC4F-418D-AE19-62706E023703}">
                      <ahyp:hlinkClr xmlns:ahyp="http://schemas.microsoft.com/office/drawing/2018/hyperlinkcolor" val="tx"/>
                    </a:ext>
                  </a:extLst>
                </a:hlinkClick>
              </a:rPr>
              <a:t>Intersectionality 101: what is it and why is it important? (Womankind Worldwide) </a:t>
            </a:r>
            <a:endParaRPr sz="2000">
              <a:solidFill>
                <a:schemeClr val="dk1"/>
              </a:solidFill>
              <a:latin typeface="Roboto"/>
              <a:ea typeface="Roboto"/>
              <a:cs typeface="Roboto"/>
              <a:sym typeface="Roboto"/>
            </a:endParaRPr>
          </a:p>
          <a:p>
            <a:pPr marL="457200" lvl="0" indent="-355600" algn="l" rtl="0">
              <a:spcBef>
                <a:spcPts val="1000"/>
              </a:spcBef>
              <a:spcAft>
                <a:spcPts val="0"/>
              </a:spcAft>
              <a:buClr>
                <a:schemeClr val="dk1"/>
              </a:buClr>
              <a:buSzPts val="2000"/>
              <a:buFont typeface="Roboto"/>
              <a:buChar char="●"/>
            </a:pPr>
            <a:r>
              <a:rPr lang="en-US" sz="2000" u="sng">
                <a:solidFill>
                  <a:schemeClr val="dk1"/>
                </a:solidFill>
                <a:latin typeface="Roboto"/>
                <a:ea typeface="Roboto"/>
                <a:cs typeface="Roboto"/>
                <a:sym typeface="Roboto"/>
                <a:hlinkClick r:id="rId6">
                  <a:extLst>
                    <a:ext uri="{A12FA001-AC4F-418D-AE19-62706E023703}">
                      <ahyp:hlinkClr xmlns:ahyp="http://schemas.microsoft.com/office/drawing/2018/hyperlinkcolor" val="tx"/>
                    </a:ext>
                  </a:extLst>
                </a:hlinkClick>
              </a:rPr>
              <a:t>Everybody in: an inclusive youth participation toolkit for SRHR programming (Rutgers - For Sexual and Reproductive Health and Rights) </a:t>
            </a:r>
            <a:endParaRPr sz="2000">
              <a:solidFill>
                <a:schemeClr val="dk1"/>
              </a:solidFill>
              <a:latin typeface="Roboto"/>
              <a:ea typeface="Roboto"/>
              <a:cs typeface="Roboto"/>
              <a:sym typeface="Roboto"/>
            </a:endParaRPr>
          </a:p>
          <a:p>
            <a:pPr marL="457200" lvl="0" indent="-355600" algn="l" rtl="0">
              <a:spcBef>
                <a:spcPts val="1000"/>
              </a:spcBef>
              <a:spcAft>
                <a:spcPts val="0"/>
              </a:spcAft>
              <a:buClr>
                <a:schemeClr val="dk1"/>
              </a:buClr>
              <a:buSzPts val="2000"/>
              <a:buFont typeface="Roboto"/>
              <a:buChar char="●"/>
            </a:pPr>
            <a:r>
              <a:rPr lang="en-US" sz="2000" u="sng">
                <a:solidFill>
                  <a:schemeClr val="dk1"/>
                </a:solidFill>
                <a:latin typeface="Roboto"/>
                <a:ea typeface="Roboto"/>
                <a:cs typeface="Roboto"/>
                <a:sym typeface="Roboto"/>
                <a:hlinkClick r:id="rId7">
                  <a:extLst>
                    <a:ext uri="{A12FA001-AC4F-418D-AE19-62706E023703}">
                      <ahyp:hlinkClr xmlns:ahyp="http://schemas.microsoft.com/office/drawing/2018/hyperlinkcolor" val="tx"/>
                    </a:ext>
                  </a:extLst>
                </a:hlinkClick>
              </a:rPr>
              <a:t>Intersectional lobby and advocacy toolkit (MakeWay) </a:t>
            </a:r>
            <a:endParaRPr sz="2000">
              <a:solidFill>
                <a:schemeClr val="dk1"/>
              </a:solidFill>
              <a:latin typeface="Roboto"/>
              <a:ea typeface="Roboto"/>
              <a:cs typeface="Roboto"/>
              <a:sym typeface="Roboto"/>
            </a:endParaRPr>
          </a:p>
          <a:p>
            <a:pPr marL="0" lvl="0" indent="0" algn="l" rtl="0">
              <a:spcBef>
                <a:spcPts val="1000"/>
              </a:spcBef>
              <a:spcAft>
                <a:spcPts val="0"/>
              </a:spcAft>
              <a:buNone/>
            </a:pPr>
            <a:endParaRPr sz="2000">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54"/>
          <p:cNvSpPr txBox="1">
            <a:spLocks noGrp="1"/>
          </p:cNvSpPr>
          <p:nvPr>
            <p:ph type="title"/>
          </p:nvPr>
        </p:nvSpPr>
        <p:spPr>
          <a:xfrm>
            <a:off x="356650" y="2071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4"/>
                </a:solidFill>
                <a:latin typeface="Bebas Neue"/>
                <a:ea typeface="Bebas Neue"/>
                <a:cs typeface="Bebas Neue"/>
                <a:sym typeface="Bebas Neue"/>
              </a:rPr>
              <a:t>ICEBREAKER </a:t>
            </a:r>
            <a:endParaRPr b="1">
              <a:solidFill>
                <a:schemeClr val="accent4"/>
              </a:solidFill>
              <a:latin typeface="Bebas Neue"/>
              <a:ea typeface="Bebas Neue"/>
              <a:cs typeface="Bebas Neue"/>
              <a:sym typeface="Bebas Neue"/>
            </a:endParaRPr>
          </a:p>
        </p:txBody>
      </p:sp>
      <p:sp>
        <p:nvSpPr>
          <p:cNvPr id="338" name="Google Shape;338;p54"/>
          <p:cNvSpPr txBox="1"/>
          <p:nvPr/>
        </p:nvSpPr>
        <p:spPr>
          <a:xfrm>
            <a:off x="356650" y="2027325"/>
            <a:ext cx="8695200" cy="3278700"/>
          </a:xfrm>
          <a:prstGeom prst="rect">
            <a:avLst/>
          </a:prstGeom>
          <a:noFill/>
          <a:ln>
            <a:noFill/>
          </a:ln>
        </p:spPr>
        <p:txBody>
          <a:bodyPr spcFirstLastPara="1" wrap="square" lIns="91425" tIns="91425" rIns="91425" bIns="91425" anchor="t" anchorCtr="0">
            <a:normAutofit/>
          </a:bodyPr>
          <a:lstStyle/>
          <a:p>
            <a:pPr marL="457200" lvl="0" indent="0" algn="l" rtl="0">
              <a:spcBef>
                <a:spcPts val="0"/>
              </a:spcBef>
              <a:spcAft>
                <a:spcPts val="0"/>
              </a:spcAft>
              <a:buNone/>
            </a:pPr>
            <a:endParaRPr sz="2800">
              <a:solidFill>
                <a:schemeClr val="dk1"/>
              </a:solidFill>
              <a:latin typeface="Roboto"/>
              <a:ea typeface="Roboto"/>
              <a:cs typeface="Roboto"/>
              <a:sym typeface="Roboto"/>
            </a:endParaRPr>
          </a:p>
          <a:p>
            <a:pPr marL="457200" lvl="0" indent="0" algn="l" rtl="0">
              <a:spcBef>
                <a:spcPts val="1000"/>
              </a:spcBef>
              <a:spcAft>
                <a:spcPts val="0"/>
              </a:spcAft>
              <a:buNone/>
            </a:pPr>
            <a:r>
              <a:rPr lang="en-US" sz="2800">
                <a:solidFill>
                  <a:schemeClr val="dk1"/>
                </a:solidFill>
                <a:latin typeface="Roboto"/>
                <a:ea typeface="Roboto"/>
                <a:cs typeface="Roboto"/>
                <a:sym typeface="Roboto"/>
              </a:rPr>
              <a:t>What’s the first word that comes to mind when you hear “gender integration”?</a:t>
            </a:r>
            <a:endParaRPr sz="2800">
              <a:solidFill>
                <a:schemeClr val="dk1"/>
              </a:solidFill>
              <a:latin typeface="Roboto"/>
              <a:ea typeface="Roboto"/>
              <a:cs typeface="Roboto"/>
              <a:sym typeface="Roboto"/>
            </a:endParaRPr>
          </a:p>
        </p:txBody>
      </p:sp>
      <p:pic>
        <p:nvPicPr>
          <p:cNvPr id="339" name="Google Shape;339;p54"/>
          <p:cNvPicPr preferRelativeResize="0"/>
          <p:nvPr/>
        </p:nvPicPr>
        <p:blipFill>
          <a:blip r:embed="rId3">
            <a:alphaModFix/>
          </a:blip>
          <a:stretch>
            <a:fillRect/>
          </a:stretch>
        </p:blipFill>
        <p:spPr>
          <a:xfrm>
            <a:off x="10040600" y="4615398"/>
            <a:ext cx="1716025" cy="17242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55"/>
          <p:cNvSpPr txBox="1">
            <a:spLocks noGrp="1"/>
          </p:cNvSpPr>
          <p:nvPr>
            <p:ph type="title"/>
          </p:nvPr>
        </p:nvSpPr>
        <p:spPr>
          <a:xfrm>
            <a:off x="3113029" y="2541096"/>
            <a:ext cx="4861500" cy="1030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6000"/>
              <a:buFont typeface="Bebas Neue"/>
              <a:buNone/>
            </a:pPr>
            <a:r>
              <a:rPr lang="en-US" sz="6000" b="1">
                <a:latin typeface="Bebas Neue"/>
                <a:ea typeface="Bebas Neue"/>
                <a:cs typeface="Bebas Neue"/>
                <a:sym typeface="Bebas Neue"/>
              </a:rPr>
              <a:t>1. Key concepts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56"/>
          <p:cNvSpPr txBox="1">
            <a:spLocks noGrp="1"/>
          </p:cNvSpPr>
          <p:nvPr>
            <p:ph type="title"/>
          </p:nvPr>
        </p:nvSpPr>
        <p:spPr>
          <a:xfrm>
            <a:off x="356650" y="76200"/>
            <a:ext cx="48327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2"/>
                </a:solidFill>
                <a:latin typeface="Bebas Neue"/>
                <a:ea typeface="Bebas Neue"/>
                <a:cs typeface="Bebas Neue"/>
                <a:sym typeface="Bebas Neue"/>
              </a:rPr>
              <a:t>Defining key concepts</a:t>
            </a:r>
            <a:endParaRPr b="1">
              <a:solidFill>
                <a:schemeClr val="accent2"/>
              </a:solidFill>
              <a:latin typeface="Bebas Neue"/>
              <a:ea typeface="Bebas Neue"/>
              <a:cs typeface="Bebas Neue"/>
              <a:sym typeface="Bebas Neue"/>
            </a:endParaRPr>
          </a:p>
        </p:txBody>
      </p:sp>
      <p:sp>
        <p:nvSpPr>
          <p:cNvPr id="352" name="Google Shape;352;p56"/>
          <p:cNvSpPr/>
          <p:nvPr/>
        </p:nvSpPr>
        <p:spPr>
          <a:xfrm rot="-4357">
            <a:off x="6589698" y="904041"/>
            <a:ext cx="4970704" cy="1531506"/>
          </a:xfrm>
          <a:prstGeom prst="roundRect">
            <a:avLst>
              <a:gd name="adj" fmla="val 16667"/>
            </a:avLst>
          </a:prstGeom>
          <a:solidFill>
            <a:srgbClr val="FFFFFF"/>
          </a:solidFill>
          <a:ln w="28575" cap="flat" cmpd="sng">
            <a:solidFill>
              <a:schemeClr val="accent3"/>
            </a:solidFill>
            <a:prstDash val="solid"/>
            <a:round/>
            <a:headEnd type="none" w="sm" len="sm"/>
            <a:tailEnd type="none" w="sm" len="sm"/>
          </a:ln>
        </p:spPr>
        <p:txBody>
          <a:bodyPr spcFirstLastPara="1" wrap="square" lIns="91425" tIns="91425" rIns="91425" bIns="91425" anchor="t" anchorCtr="0">
            <a:noAutofit/>
          </a:bodyPr>
          <a:lstStyle/>
          <a:p>
            <a:pPr marL="0" marR="12700" lvl="0" indent="0" algn="l" rtl="0">
              <a:lnSpc>
                <a:spcPct val="115000"/>
              </a:lnSpc>
              <a:spcBef>
                <a:spcPts val="0"/>
              </a:spcBef>
              <a:spcAft>
                <a:spcPts val="0"/>
              </a:spcAft>
              <a:buNone/>
            </a:pPr>
            <a:r>
              <a:rPr lang="en-US" sz="1700" b="1">
                <a:solidFill>
                  <a:schemeClr val="dk1"/>
                </a:solidFill>
                <a:latin typeface="Roboto"/>
                <a:ea typeface="Roboto"/>
                <a:cs typeface="Roboto"/>
                <a:sym typeface="Roboto"/>
              </a:rPr>
              <a:t> Gender norms: </a:t>
            </a:r>
            <a:endParaRPr sz="1700" b="1">
              <a:solidFill>
                <a:schemeClr val="dk1"/>
              </a:solidFill>
              <a:latin typeface="Roboto"/>
              <a:ea typeface="Roboto"/>
              <a:cs typeface="Roboto"/>
              <a:sym typeface="Roboto"/>
            </a:endParaRPr>
          </a:p>
        </p:txBody>
      </p:sp>
      <p:sp>
        <p:nvSpPr>
          <p:cNvPr id="353" name="Google Shape;353;p56"/>
          <p:cNvSpPr/>
          <p:nvPr/>
        </p:nvSpPr>
        <p:spPr>
          <a:xfrm rot="-6636">
            <a:off x="6595945" y="5219299"/>
            <a:ext cx="4973109" cy="1110301"/>
          </a:xfrm>
          <a:prstGeom prst="roundRect">
            <a:avLst>
              <a:gd name="adj" fmla="val 16667"/>
            </a:avLst>
          </a:prstGeom>
          <a:solidFill>
            <a:srgbClr val="FFFFFF"/>
          </a:solidFill>
          <a:ln w="28575" cap="flat" cmpd="sng">
            <a:solidFill>
              <a:srgbClr val="EC2A91"/>
            </a:solidFill>
            <a:prstDash val="solid"/>
            <a:round/>
            <a:headEnd type="none" w="sm" len="sm"/>
            <a:tailEnd type="none" w="sm" len="sm"/>
          </a:ln>
        </p:spPr>
        <p:txBody>
          <a:bodyPr spcFirstLastPara="1" wrap="square" lIns="91425" tIns="91425" rIns="91425" bIns="91425" anchor="t" anchorCtr="0">
            <a:noAutofit/>
          </a:bodyPr>
          <a:lstStyle/>
          <a:p>
            <a:pPr marL="0" marR="349250" lvl="0" indent="0" algn="l" rtl="0">
              <a:lnSpc>
                <a:spcPct val="115000"/>
              </a:lnSpc>
              <a:spcBef>
                <a:spcPts val="0"/>
              </a:spcBef>
              <a:spcAft>
                <a:spcPts val="0"/>
              </a:spcAft>
              <a:buNone/>
            </a:pPr>
            <a:r>
              <a:rPr lang="en-US" sz="1700" b="1">
                <a:solidFill>
                  <a:schemeClr val="dk1"/>
                </a:solidFill>
                <a:latin typeface="Roboto"/>
                <a:ea typeface="Roboto"/>
                <a:cs typeface="Roboto"/>
                <a:sym typeface="Roboto"/>
              </a:rPr>
              <a:t> Agency:</a:t>
            </a:r>
            <a:endParaRPr sz="1700" b="1">
              <a:solidFill>
                <a:schemeClr val="dk1"/>
              </a:solidFill>
              <a:latin typeface="Roboto"/>
              <a:ea typeface="Roboto"/>
              <a:cs typeface="Roboto"/>
              <a:sym typeface="Roboto"/>
            </a:endParaRPr>
          </a:p>
          <a:p>
            <a:pPr marL="0" marR="349250" lvl="0" indent="0" algn="l" rtl="0">
              <a:lnSpc>
                <a:spcPct val="115000"/>
              </a:lnSpc>
              <a:spcBef>
                <a:spcPts val="0"/>
              </a:spcBef>
              <a:spcAft>
                <a:spcPts val="0"/>
              </a:spcAft>
              <a:buNone/>
            </a:pPr>
            <a:r>
              <a:rPr lang="en-US" sz="1700">
                <a:solidFill>
                  <a:schemeClr val="dk1"/>
                </a:solidFill>
                <a:latin typeface="Roboto"/>
                <a:ea typeface="Roboto"/>
                <a:cs typeface="Roboto"/>
                <a:sym typeface="Roboto"/>
              </a:rPr>
              <a:t> </a:t>
            </a:r>
            <a:endParaRPr sz="1600">
              <a:solidFill>
                <a:schemeClr val="dk1"/>
              </a:solidFill>
              <a:latin typeface="Roboto Medium"/>
              <a:ea typeface="Roboto Medium"/>
              <a:cs typeface="Roboto Medium"/>
              <a:sym typeface="Roboto Medium"/>
            </a:endParaRPr>
          </a:p>
        </p:txBody>
      </p:sp>
      <p:sp>
        <p:nvSpPr>
          <p:cNvPr id="354" name="Google Shape;354;p56"/>
          <p:cNvSpPr/>
          <p:nvPr/>
        </p:nvSpPr>
        <p:spPr>
          <a:xfrm rot="-4907">
            <a:off x="514472" y="1786648"/>
            <a:ext cx="5254205" cy="1243204"/>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700" b="1">
                <a:solidFill>
                  <a:schemeClr val="dk1"/>
                </a:solidFill>
                <a:latin typeface="Roboto"/>
                <a:ea typeface="Roboto"/>
                <a:cs typeface="Roboto"/>
                <a:sym typeface="Roboto"/>
              </a:rPr>
              <a:t> Gender relations</a:t>
            </a:r>
            <a:r>
              <a:rPr lang="en-US" sz="1700">
                <a:solidFill>
                  <a:schemeClr val="dk1"/>
                </a:solidFill>
                <a:latin typeface="Roboto"/>
                <a:ea typeface="Roboto"/>
                <a:cs typeface="Roboto"/>
                <a:sym typeface="Roboto"/>
              </a:rPr>
              <a:t>: </a:t>
            </a:r>
            <a:endParaRPr sz="2200">
              <a:solidFill>
                <a:schemeClr val="dk1"/>
              </a:solidFill>
              <a:latin typeface="Roboto Medium"/>
              <a:ea typeface="Roboto Medium"/>
              <a:cs typeface="Roboto Medium"/>
              <a:sym typeface="Roboto Medium"/>
            </a:endParaRPr>
          </a:p>
        </p:txBody>
      </p:sp>
      <p:sp>
        <p:nvSpPr>
          <p:cNvPr id="355" name="Google Shape;355;p56"/>
          <p:cNvSpPr/>
          <p:nvPr/>
        </p:nvSpPr>
        <p:spPr>
          <a:xfrm rot="-9220">
            <a:off x="514466" y="3665909"/>
            <a:ext cx="5257219" cy="2458802"/>
          </a:xfrm>
          <a:prstGeom prst="roundRect">
            <a:avLst>
              <a:gd name="adj" fmla="val 16667"/>
            </a:avLst>
          </a:prstGeom>
          <a:solidFill>
            <a:srgbClr val="FFFFFF"/>
          </a:solidFill>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marR="12700" lvl="0" indent="0" algn="l" rtl="0">
              <a:lnSpc>
                <a:spcPct val="115000"/>
              </a:lnSpc>
              <a:spcBef>
                <a:spcPts val="0"/>
              </a:spcBef>
              <a:spcAft>
                <a:spcPts val="0"/>
              </a:spcAft>
              <a:buNone/>
            </a:pPr>
            <a:r>
              <a:rPr lang="en-US" sz="1700" b="1">
                <a:solidFill>
                  <a:schemeClr val="dk1"/>
                </a:solidFill>
                <a:latin typeface="Roboto"/>
                <a:ea typeface="Roboto"/>
                <a:cs typeface="Roboto"/>
                <a:sym typeface="Roboto"/>
              </a:rPr>
              <a:t>Intersectionality: </a:t>
            </a:r>
            <a:endParaRPr sz="1700">
              <a:solidFill>
                <a:schemeClr val="dk1"/>
              </a:solidFill>
              <a:latin typeface="Roboto"/>
              <a:ea typeface="Roboto"/>
              <a:cs typeface="Roboto"/>
              <a:sym typeface="Roboto"/>
            </a:endParaRPr>
          </a:p>
        </p:txBody>
      </p:sp>
      <p:sp>
        <p:nvSpPr>
          <p:cNvPr id="356" name="Google Shape;356;p56"/>
          <p:cNvSpPr txBox="1"/>
          <p:nvPr/>
        </p:nvSpPr>
        <p:spPr>
          <a:xfrm>
            <a:off x="6712000" y="5650050"/>
            <a:ext cx="4602000" cy="659100"/>
          </a:xfrm>
          <a:prstGeom prst="rect">
            <a:avLst/>
          </a:prstGeom>
          <a:noFill/>
          <a:ln>
            <a:noFill/>
          </a:ln>
        </p:spPr>
        <p:txBody>
          <a:bodyPr spcFirstLastPara="1" wrap="square" lIns="91425" tIns="91425" rIns="91425" bIns="91425" anchor="t" anchorCtr="0">
            <a:noAutofit/>
          </a:bodyPr>
          <a:lstStyle/>
          <a:p>
            <a:pPr marL="0" marR="349250" lvl="0" indent="0" algn="l" rtl="0">
              <a:lnSpc>
                <a:spcPct val="95000"/>
              </a:lnSpc>
              <a:spcBef>
                <a:spcPts val="0"/>
              </a:spcBef>
              <a:spcAft>
                <a:spcPts val="0"/>
              </a:spcAft>
              <a:buSzPts val="1018"/>
              <a:buNone/>
            </a:pPr>
            <a:r>
              <a:rPr lang="en-US" sz="1700">
                <a:solidFill>
                  <a:schemeClr val="dk1"/>
                </a:solidFill>
                <a:latin typeface="Roboto"/>
                <a:ea typeface="Roboto"/>
                <a:cs typeface="Roboto"/>
                <a:sym typeface="Roboto"/>
              </a:rPr>
              <a:t>The ability to define one’s goals and act upon them.</a:t>
            </a:r>
            <a:endParaRPr sz="1700">
              <a:solidFill>
                <a:schemeClr val="dk1"/>
              </a:solidFill>
              <a:latin typeface="Roboto Medium"/>
              <a:ea typeface="Roboto Medium"/>
              <a:cs typeface="Roboto Medium"/>
              <a:sym typeface="Roboto Medium"/>
            </a:endParaRPr>
          </a:p>
        </p:txBody>
      </p:sp>
      <p:sp>
        <p:nvSpPr>
          <p:cNvPr id="357" name="Google Shape;357;p56"/>
          <p:cNvSpPr txBox="1"/>
          <p:nvPr/>
        </p:nvSpPr>
        <p:spPr>
          <a:xfrm>
            <a:off x="633825" y="2247500"/>
            <a:ext cx="4479300" cy="7863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1200"/>
              </a:spcBef>
              <a:spcAft>
                <a:spcPts val="1200"/>
              </a:spcAft>
              <a:buNone/>
            </a:pPr>
            <a:r>
              <a:rPr lang="en-US" sz="1700" dirty="0">
                <a:solidFill>
                  <a:schemeClr val="dk1"/>
                </a:solidFill>
                <a:latin typeface="Roboto"/>
                <a:ea typeface="Roboto"/>
                <a:cs typeface="Roboto"/>
                <a:sym typeface="Roboto"/>
              </a:rPr>
              <a:t>Socially defined power dynamics, roles, and identities across genders.</a:t>
            </a:r>
            <a:endParaRPr sz="2200" dirty="0">
              <a:solidFill>
                <a:schemeClr val="dk1"/>
              </a:solidFill>
              <a:latin typeface="Roboto Medium"/>
              <a:ea typeface="Roboto Medium"/>
              <a:cs typeface="Roboto Medium"/>
              <a:sym typeface="Roboto Medium"/>
            </a:endParaRPr>
          </a:p>
        </p:txBody>
      </p:sp>
      <p:sp>
        <p:nvSpPr>
          <p:cNvPr id="358" name="Google Shape;358;p56"/>
          <p:cNvSpPr txBox="1"/>
          <p:nvPr/>
        </p:nvSpPr>
        <p:spPr>
          <a:xfrm>
            <a:off x="633825" y="4257078"/>
            <a:ext cx="4832700" cy="1874700"/>
          </a:xfrm>
          <a:prstGeom prst="rect">
            <a:avLst/>
          </a:prstGeom>
          <a:noFill/>
          <a:ln>
            <a:noFill/>
          </a:ln>
        </p:spPr>
        <p:txBody>
          <a:bodyPr spcFirstLastPara="1" wrap="square" lIns="91425" tIns="91425" rIns="91425" bIns="91425" anchor="t" anchorCtr="0">
            <a:normAutofit lnSpcReduction="10000"/>
          </a:bodyPr>
          <a:lstStyle/>
          <a:p>
            <a:pPr marL="0" marR="12700" lvl="0" indent="0" algn="l" rtl="0">
              <a:lnSpc>
                <a:spcPct val="115000"/>
              </a:lnSpc>
              <a:spcBef>
                <a:spcPts val="0"/>
              </a:spcBef>
              <a:spcAft>
                <a:spcPts val="0"/>
              </a:spcAft>
              <a:buNone/>
            </a:pPr>
            <a:r>
              <a:rPr lang="en-US" sz="1700">
                <a:solidFill>
                  <a:schemeClr val="dk1"/>
                </a:solidFill>
                <a:latin typeface="Roboto"/>
                <a:ea typeface="Roboto"/>
                <a:cs typeface="Roboto"/>
                <a:sym typeface="Roboto"/>
              </a:rPr>
              <a:t>Recognizing the ways in which people experience compounded advantages and/or discrimination based on their overlapping identities that intersect with gender - including age, race/ethnicity, religion, ability, and sexual orientation.</a:t>
            </a:r>
            <a:endParaRPr sz="1700">
              <a:solidFill>
                <a:schemeClr val="dk1"/>
              </a:solidFill>
              <a:latin typeface="Roboto"/>
              <a:ea typeface="Roboto"/>
              <a:cs typeface="Roboto"/>
              <a:sym typeface="Roboto"/>
            </a:endParaRPr>
          </a:p>
        </p:txBody>
      </p:sp>
      <p:sp>
        <p:nvSpPr>
          <p:cNvPr id="359" name="Google Shape;359;p56"/>
          <p:cNvSpPr txBox="1"/>
          <p:nvPr/>
        </p:nvSpPr>
        <p:spPr>
          <a:xfrm>
            <a:off x="6712000" y="1439175"/>
            <a:ext cx="4159800" cy="926100"/>
          </a:xfrm>
          <a:prstGeom prst="rect">
            <a:avLst/>
          </a:prstGeom>
          <a:noFill/>
          <a:ln>
            <a:noFill/>
          </a:ln>
        </p:spPr>
        <p:txBody>
          <a:bodyPr spcFirstLastPara="1" wrap="square" lIns="91425" tIns="91425" rIns="91425" bIns="91425" anchor="t" anchorCtr="0">
            <a:normAutofit/>
          </a:bodyPr>
          <a:lstStyle/>
          <a:p>
            <a:pPr marL="0" marR="12700" lvl="0" indent="0" algn="l" rtl="0">
              <a:lnSpc>
                <a:spcPct val="115000"/>
              </a:lnSpc>
              <a:spcBef>
                <a:spcPts val="0"/>
              </a:spcBef>
              <a:spcAft>
                <a:spcPts val="0"/>
              </a:spcAft>
              <a:buNone/>
            </a:pPr>
            <a:r>
              <a:rPr lang="en-US" sz="1700">
                <a:solidFill>
                  <a:schemeClr val="dk1"/>
                </a:solidFill>
                <a:latin typeface="Roboto"/>
                <a:ea typeface="Roboto"/>
                <a:cs typeface="Roboto"/>
                <a:sym typeface="Roboto"/>
              </a:rPr>
              <a:t>Informal expectations of behavior, roles, and access to resources by gender.</a:t>
            </a:r>
            <a:endParaRPr sz="1700" b="1">
              <a:solidFill>
                <a:schemeClr val="dk1"/>
              </a:solidFill>
              <a:latin typeface="Roboto"/>
              <a:ea typeface="Roboto"/>
              <a:cs typeface="Roboto"/>
              <a:sym typeface="Roboto"/>
            </a:endParaRPr>
          </a:p>
        </p:txBody>
      </p:sp>
      <p:pic>
        <p:nvPicPr>
          <p:cNvPr id="360" name="Google Shape;360;p56"/>
          <p:cNvPicPr preferRelativeResize="0"/>
          <p:nvPr/>
        </p:nvPicPr>
        <p:blipFill rotWithShape="1">
          <a:blip r:embed="rId3">
            <a:alphaModFix/>
          </a:blip>
          <a:srcRect l="28512" t="29637" r="26791" b="28186"/>
          <a:stretch/>
        </p:blipFill>
        <p:spPr>
          <a:xfrm>
            <a:off x="10871825" y="5512138"/>
            <a:ext cx="577675" cy="598725"/>
          </a:xfrm>
          <a:prstGeom prst="rect">
            <a:avLst/>
          </a:prstGeom>
          <a:solidFill>
            <a:srgbClr val="FFFFFF"/>
          </a:solidFill>
          <a:ln w="28575" cap="flat" cmpd="sng">
            <a:solidFill>
              <a:schemeClr val="lt1"/>
            </a:solidFill>
            <a:prstDash val="solid"/>
            <a:round/>
            <a:headEnd type="none" w="sm" len="sm"/>
            <a:tailEnd type="none" w="sm" len="sm"/>
          </a:ln>
        </p:spPr>
      </p:pic>
      <p:pic>
        <p:nvPicPr>
          <p:cNvPr id="361" name="Google Shape;361;p56"/>
          <p:cNvPicPr preferRelativeResize="0"/>
          <p:nvPr/>
        </p:nvPicPr>
        <p:blipFill rotWithShape="1">
          <a:blip r:embed="rId4">
            <a:alphaModFix/>
          </a:blip>
          <a:srcRect l="26021" t="28171" r="28748" b="24168"/>
          <a:stretch/>
        </p:blipFill>
        <p:spPr>
          <a:xfrm>
            <a:off x="4943450" y="2105625"/>
            <a:ext cx="700000" cy="786225"/>
          </a:xfrm>
          <a:prstGeom prst="rect">
            <a:avLst/>
          </a:prstGeom>
          <a:noFill/>
          <a:ln>
            <a:noFill/>
          </a:ln>
        </p:spPr>
      </p:pic>
      <p:pic>
        <p:nvPicPr>
          <p:cNvPr id="362" name="Google Shape;362;p56"/>
          <p:cNvPicPr preferRelativeResize="0"/>
          <p:nvPr/>
        </p:nvPicPr>
        <p:blipFill rotWithShape="1">
          <a:blip r:embed="rId5">
            <a:alphaModFix/>
          </a:blip>
          <a:srcRect l="25926" t="24621" r="24185" b="27719"/>
          <a:stretch/>
        </p:blipFill>
        <p:spPr>
          <a:xfrm>
            <a:off x="4943450" y="3770923"/>
            <a:ext cx="822950" cy="786225"/>
          </a:xfrm>
          <a:prstGeom prst="rect">
            <a:avLst/>
          </a:prstGeom>
          <a:noFill/>
          <a:ln>
            <a:noFill/>
          </a:ln>
        </p:spPr>
      </p:pic>
      <p:pic>
        <p:nvPicPr>
          <p:cNvPr id="363" name="Google Shape;363;p56"/>
          <p:cNvPicPr preferRelativeResize="0"/>
          <p:nvPr/>
        </p:nvPicPr>
        <p:blipFill rotWithShape="1">
          <a:blip r:embed="rId6">
            <a:alphaModFix/>
          </a:blip>
          <a:srcRect l="26017" t="28681" r="28749" b="32855"/>
          <a:stretch/>
        </p:blipFill>
        <p:spPr>
          <a:xfrm>
            <a:off x="10749500" y="1439175"/>
            <a:ext cx="700000" cy="659125"/>
          </a:xfrm>
          <a:prstGeom prst="rect">
            <a:avLst/>
          </a:prstGeom>
          <a:noFill/>
          <a:ln>
            <a:noFill/>
          </a:ln>
        </p:spPr>
      </p:pic>
      <p:sp>
        <p:nvSpPr>
          <p:cNvPr id="364" name="Google Shape;364;p56"/>
          <p:cNvSpPr/>
          <p:nvPr/>
        </p:nvSpPr>
        <p:spPr>
          <a:xfrm>
            <a:off x="6595050" y="2889253"/>
            <a:ext cx="4974900" cy="1874700"/>
          </a:xfrm>
          <a:prstGeom prst="roundRect">
            <a:avLst>
              <a:gd name="adj" fmla="val 16667"/>
            </a:avLst>
          </a:prstGeom>
          <a:solidFill>
            <a:schemeClr val="lt1"/>
          </a:solidFill>
          <a:ln w="28575"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1700" b="1">
                <a:latin typeface="Roboto"/>
                <a:ea typeface="Roboto"/>
                <a:cs typeface="Roboto"/>
                <a:sym typeface="Roboto"/>
              </a:rPr>
              <a:t>Gender analysis: </a:t>
            </a:r>
            <a:endParaRPr sz="1700" b="1">
              <a:latin typeface="Roboto"/>
              <a:ea typeface="Roboto"/>
              <a:cs typeface="Roboto"/>
              <a:sym typeface="Roboto"/>
            </a:endParaRPr>
          </a:p>
          <a:p>
            <a:pPr marL="0" marR="461010" lvl="0" indent="0" algn="l" rtl="0">
              <a:spcBef>
                <a:spcPts val="0"/>
              </a:spcBef>
              <a:spcAft>
                <a:spcPts val="0"/>
              </a:spcAft>
              <a:buNone/>
            </a:pPr>
            <a:endParaRPr sz="1700">
              <a:latin typeface="Roboto"/>
              <a:ea typeface="Roboto"/>
              <a:cs typeface="Roboto"/>
              <a:sym typeface="Roboto"/>
            </a:endParaRPr>
          </a:p>
          <a:p>
            <a:pPr marL="0" marR="461010" lvl="0" indent="0" algn="l" rtl="0">
              <a:spcBef>
                <a:spcPts val="0"/>
              </a:spcBef>
              <a:spcAft>
                <a:spcPts val="0"/>
              </a:spcAft>
              <a:buNone/>
            </a:pPr>
            <a:endParaRPr sz="1700">
              <a:latin typeface="Roboto"/>
              <a:ea typeface="Roboto"/>
              <a:cs typeface="Roboto"/>
              <a:sym typeface="Roboto"/>
            </a:endParaRPr>
          </a:p>
        </p:txBody>
      </p:sp>
      <p:pic>
        <p:nvPicPr>
          <p:cNvPr id="365" name="Google Shape;365;p56"/>
          <p:cNvPicPr preferRelativeResize="0"/>
          <p:nvPr/>
        </p:nvPicPr>
        <p:blipFill>
          <a:blip r:embed="rId7">
            <a:alphaModFix/>
          </a:blip>
          <a:stretch>
            <a:fillRect/>
          </a:stretch>
        </p:blipFill>
        <p:spPr>
          <a:xfrm>
            <a:off x="10871825" y="3445025"/>
            <a:ext cx="577675" cy="590590"/>
          </a:xfrm>
          <a:prstGeom prst="rect">
            <a:avLst/>
          </a:prstGeom>
          <a:noFill/>
          <a:ln>
            <a:noFill/>
          </a:ln>
        </p:spPr>
      </p:pic>
      <p:sp>
        <p:nvSpPr>
          <p:cNvPr id="366" name="Google Shape;366;p56"/>
          <p:cNvSpPr txBox="1"/>
          <p:nvPr/>
        </p:nvSpPr>
        <p:spPr>
          <a:xfrm>
            <a:off x="6737250" y="3274275"/>
            <a:ext cx="4602000" cy="1421400"/>
          </a:xfrm>
          <a:prstGeom prst="rect">
            <a:avLst/>
          </a:prstGeom>
          <a:noFill/>
          <a:ln>
            <a:noFill/>
          </a:ln>
        </p:spPr>
        <p:txBody>
          <a:bodyPr spcFirstLastPara="1" wrap="square" lIns="91425" tIns="91425" rIns="91425" bIns="91425" anchor="t" anchorCtr="0">
            <a:normAutofit/>
          </a:bodyPr>
          <a:lstStyle/>
          <a:p>
            <a:pPr marL="0" marR="461010" lvl="0" indent="0" algn="l" rtl="0">
              <a:spcBef>
                <a:spcPts val="0"/>
              </a:spcBef>
              <a:spcAft>
                <a:spcPts val="0"/>
              </a:spcAft>
              <a:buClr>
                <a:schemeClr val="dk1"/>
              </a:buClr>
              <a:buSzPts val="1100"/>
              <a:buFont typeface="Arial"/>
              <a:buNone/>
            </a:pPr>
            <a:r>
              <a:rPr lang="en-US" sz="1700">
                <a:solidFill>
                  <a:schemeClr val="dk1"/>
                </a:solidFill>
                <a:latin typeface="Roboto"/>
                <a:ea typeface="Roboto"/>
                <a:cs typeface="Roboto"/>
                <a:sym typeface="Roboto"/>
              </a:rPr>
              <a:t>Exploring how political, economic, social and cultural factors related to gender affect barriers and opportunities for individuals, communities, and societies.</a:t>
            </a:r>
            <a:endParaRPr sz="1700">
              <a:solidFill>
                <a:schemeClr val="dk1"/>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pic>
        <p:nvPicPr>
          <p:cNvPr id="372" name="Google Shape;372;p57"/>
          <p:cNvPicPr preferRelativeResize="0"/>
          <p:nvPr/>
        </p:nvPicPr>
        <p:blipFill rotWithShape="1">
          <a:blip r:embed="rId3">
            <a:alphaModFix/>
          </a:blip>
          <a:srcRect l="24753" t="24064" r="22319" b="24755"/>
          <a:stretch/>
        </p:blipFill>
        <p:spPr>
          <a:xfrm>
            <a:off x="10489325" y="4364325"/>
            <a:ext cx="920685" cy="848875"/>
          </a:xfrm>
          <a:prstGeom prst="rect">
            <a:avLst/>
          </a:prstGeom>
          <a:noFill/>
          <a:ln>
            <a:noFill/>
          </a:ln>
        </p:spPr>
      </p:pic>
      <p:sp>
        <p:nvSpPr>
          <p:cNvPr id="373" name="Google Shape;373;p57"/>
          <p:cNvSpPr txBox="1">
            <a:spLocks noGrp="1"/>
          </p:cNvSpPr>
          <p:nvPr>
            <p:ph type="title"/>
          </p:nvPr>
        </p:nvSpPr>
        <p:spPr>
          <a:xfrm>
            <a:off x="356650" y="76200"/>
            <a:ext cx="62421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2"/>
                </a:solidFill>
                <a:latin typeface="Bebas Neue"/>
                <a:ea typeface="Bebas Neue"/>
                <a:cs typeface="Bebas Neue"/>
                <a:sym typeface="Bebas Neue"/>
              </a:rPr>
              <a:t>Defining key concepts</a:t>
            </a:r>
            <a:endParaRPr b="1">
              <a:solidFill>
                <a:schemeClr val="accent2"/>
              </a:solidFill>
              <a:latin typeface="Bebas Neue"/>
              <a:ea typeface="Bebas Neue"/>
              <a:cs typeface="Bebas Neue"/>
              <a:sym typeface="Bebas Neue"/>
            </a:endParaRPr>
          </a:p>
        </p:txBody>
      </p:sp>
      <p:sp>
        <p:nvSpPr>
          <p:cNvPr id="374" name="Google Shape;374;p57"/>
          <p:cNvSpPr/>
          <p:nvPr/>
        </p:nvSpPr>
        <p:spPr>
          <a:xfrm rot="-7468">
            <a:off x="578744" y="4156399"/>
            <a:ext cx="5109912" cy="1772402"/>
          </a:xfrm>
          <a:prstGeom prst="roundRect">
            <a:avLst>
              <a:gd name="adj" fmla="val 16667"/>
            </a:avLst>
          </a:prstGeom>
          <a:solidFill>
            <a:srgbClr val="FFFFFF"/>
          </a:solidFill>
          <a:ln w="28575" cap="flat" cmpd="sng">
            <a:solidFill>
              <a:schemeClr val="accent3"/>
            </a:solidFill>
            <a:prstDash val="solid"/>
            <a:round/>
            <a:headEnd type="none" w="sm" len="sm"/>
            <a:tailEnd type="none" w="sm" len="sm"/>
          </a:ln>
        </p:spPr>
        <p:txBody>
          <a:bodyPr spcFirstLastPara="1" wrap="square" lIns="91425" tIns="91425" rIns="91425" bIns="91425" anchor="t" anchorCtr="0">
            <a:noAutofit/>
          </a:bodyPr>
          <a:lstStyle/>
          <a:p>
            <a:pPr marL="0" marR="12700" lvl="0" indent="0" algn="l" rtl="0">
              <a:lnSpc>
                <a:spcPct val="115000"/>
              </a:lnSpc>
              <a:spcBef>
                <a:spcPts val="0"/>
              </a:spcBef>
              <a:spcAft>
                <a:spcPts val="0"/>
              </a:spcAft>
              <a:buNone/>
            </a:pPr>
            <a:r>
              <a:rPr lang="en-US" sz="1700" b="1">
                <a:solidFill>
                  <a:schemeClr val="dk1"/>
                </a:solidFill>
                <a:latin typeface="Roboto"/>
                <a:ea typeface="Roboto"/>
                <a:cs typeface="Roboto"/>
                <a:sym typeface="Roboto"/>
              </a:rPr>
              <a:t>Gender responsive services: </a:t>
            </a:r>
            <a:endParaRPr sz="1700" b="1">
              <a:solidFill>
                <a:schemeClr val="dk1"/>
              </a:solidFill>
              <a:latin typeface="Roboto"/>
              <a:ea typeface="Roboto"/>
              <a:cs typeface="Roboto"/>
              <a:sym typeface="Roboto"/>
            </a:endParaRPr>
          </a:p>
        </p:txBody>
      </p:sp>
      <p:sp>
        <p:nvSpPr>
          <p:cNvPr id="375" name="Google Shape;375;p57"/>
          <p:cNvSpPr/>
          <p:nvPr/>
        </p:nvSpPr>
        <p:spPr>
          <a:xfrm rot="-7028">
            <a:off x="6600544" y="1242374"/>
            <a:ext cx="4842910" cy="2259903"/>
          </a:xfrm>
          <a:prstGeom prst="roundRect">
            <a:avLst>
              <a:gd name="adj" fmla="val 16667"/>
            </a:avLst>
          </a:prstGeom>
          <a:solidFill>
            <a:srgbClr val="FFFFFF"/>
          </a:solidFill>
          <a:ln w="28575" cap="flat" cmpd="sng">
            <a:solidFill>
              <a:srgbClr val="EC2A91"/>
            </a:solidFill>
            <a:prstDash val="solid"/>
            <a:round/>
            <a:headEnd type="none" w="sm" len="sm"/>
            <a:tailEnd type="none" w="sm" len="sm"/>
          </a:ln>
        </p:spPr>
        <p:txBody>
          <a:bodyPr spcFirstLastPara="1" wrap="square" lIns="91425" tIns="91425" rIns="91425" bIns="91425" anchor="t" anchorCtr="0">
            <a:noAutofit/>
          </a:bodyPr>
          <a:lstStyle/>
          <a:p>
            <a:pPr marL="0" marR="349250" lvl="0" indent="0" algn="l" rtl="0">
              <a:lnSpc>
                <a:spcPct val="115000"/>
              </a:lnSpc>
              <a:spcBef>
                <a:spcPts val="0"/>
              </a:spcBef>
              <a:spcAft>
                <a:spcPts val="0"/>
              </a:spcAft>
              <a:buNone/>
            </a:pPr>
            <a:r>
              <a:rPr lang="en-US" sz="1700" b="1">
                <a:solidFill>
                  <a:schemeClr val="dk1"/>
                </a:solidFill>
                <a:latin typeface="Roboto"/>
                <a:ea typeface="Roboto"/>
                <a:cs typeface="Roboto"/>
                <a:sym typeface="Roboto"/>
              </a:rPr>
              <a:t>Survivor-centred Gender-Based Violence (GBV) prevention and response: </a:t>
            </a:r>
            <a:endParaRPr sz="1600">
              <a:solidFill>
                <a:schemeClr val="dk1"/>
              </a:solidFill>
              <a:latin typeface="Roboto Medium"/>
              <a:ea typeface="Roboto Medium"/>
              <a:cs typeface="Roboto Medium"/>
              <a:sym typeface="Roboto Medium"/>
            </a:endParaRPr>
          </a:p>
        </p:txBody>
      </p:sp>
      <p:sp>
        <p:nvSpPr>
          <p:cNvPr id="376" name="Google Shape;376;p57"/>
          <p:cNvSpPr/>
          <p:nvPr/>
        </p:nvSpPr>
        <p:spPr>
          <a:xfrm rot="-7267">
            <a:off x="6761195" y="4355124"/>
            <a:ext cx="4683010" cy="1720201"/>
          </a:xfrm>
          <a:prstGeom prst="roundRect">
            <a:avLst>
              <a:gd name="adj" fmla="val 16667"/>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700" b="1">
                <a:solidFill>
                  <a:schemeClr val="dk1"/>
                </a:solidFill>
                <a:latin typeface="Roboto"/>
                <a:ea typeface="Roboto"/>
                <a:cs typeface="Roboto"/>
                <a:sym typeface="Roboto"/>
              </a:rPr>
              <a:t>Economic empowerment: </a:t>
            </a:r>
            <a:endParaRPr sz="1600">
              <a:solidFill>
                <a:schemeClr val="dk1"/>
              </a:solidFill>
              <a:latin typeface="Roboto Medium"/>
              <a:ea typeface="Roboto Medium"/>
              <a:cs typeface="Roboto Medium"/>
              <a:sym typeface="Roboto Medium"/>
            </a:endParaRPr>
          </a:p>
        </p:txBody>
      </p:sp>
      <p:sp>
        <p:nvSpPr>
          <p:cNvPr id="377" name="Google Shape;377;p57"/>
          <p:cNvSpPr/>
          <p:nvPr/>
        </p:nvSpPr>
        <p:spPr>
          <a:xfrm rot="-8072">
            <a:off x="579468" y="1865099"/>
            <a:ext cx="5110814" cy="1543801"/>
          </a:xfrm>
          <a:prstGeom prst="roundRect">
            <a:avLst>
              <a:gd name="adj" fmla="val 16667"/>
            </a:avLst>
          </a:prstGeom>
          <a:solidFill>
            <a:srgbClr val="FFFFFF"/>
          </a:solidFill>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marR="349250" lvl="0" indent="0" algn="l" rtl="0">
              <a:lnSpc>
                <a:spcPct val="115000"/>
              </a:lnSpc>
              <a:spcBef>
                <a:spcPts val="0"/>
              </a:spcBef>
              <a:spcAft>
                <a:spcPts val="0"/>
              </a:spcAft>
              <a:buNone/>
            </a:pPr>
            <a:r>
              <a:rPr lang="en-US" sz="1700" b="1">
                <a:solidFill>
                  <a:schemeClr val="dk1"/>
                </a:solidFill>
                <a:latin typeface="Roboto"/>
                <a:ea typeface="Roboto"/>
                <a:cs typeface="Roboto"/>
                <a:sym typeface="Roboto"/>
              </a:rPr>
              <a:t>Sexual and Reproductive Health (SRH):</a:t>
            </a:r>
            <a:r>
              <a:rPr lang="en-US" sz="1700">
                <a:solidFill>
                  <a:schemeClr val="dk1"/>
                </a:solidFill>
                <a:latin typeface="Roboto"/>
                <a:ea typeface="Roboto"/>
                <a:cs typeface="Roboto"/>
                <a:sym typeface="Roboto"/>
              </a:rPr>
              <a:t>  </a:t>
            </a:r>
            <a:endParaRPr sz="1600">
              <a:solidFill>
                <a:schemeClr val="dk1"/>
              </a:solidFill>
              <a:latin typeface="Roboto Medium"/>
              <a:ea typeface="Roboto Medium"/>
              <a:cs typeface="Roboto Medium"/>
              <a:sym typeface="Roboto Medium"/>
            </a:endParaRPr>
          </a:p>
        </p:txBody>
      </p:sp>
      <p:sp>
        <p:nvSpPr>
          <p:cNvPr id="378" name="Google Shape;378;p57"/>
          <p:cNvSpPr txBox="1"/>
          <p:nvPr/>
        </p:nvSpPr>
        <p:spPr>
          <a:xfrm>
            <a:off x="730175" y="2408949"/>
            <a:ext cx="4339800" cy="997500"/>
          </a:xfrm>
          <a:prstGeom prst="rect">
            <a:avLst/>
          </a:prstGeom>
          <a:noFill/>
          <a:ln>
            <a:noFill/>
          </a:ln>
        </p:spPr>
        <p:txBody>
          <a:bodyPr spcFirstLastPara="1" wrap="square" lIns="91425" tIns="91425" rIns="91425" bIns="91425" anchor="t" anchorCtr="0">
            <a:noAutofit/>
          </a:bodyPr>
          <a:lstStyle/>
          <a:p>
            <a:pPr marL="0" marR="349250" lvl="0" indent="0" algn="l" rtl="0">
              <a:lnSpc>
                <a:spcPct val="95000"/>
              </a:lnSpc>
              <a:spcBef>
                <a:spcPts val="0"/>
              </a:spcBef>
              <a:spcAft>
                <a:spcPts val="0"/>
              </a:spcAft>
              <a:buSzPts val="852"/>
              <a:buNone/>
            </a:pPr>
            <a:r>
              <a:rPr lang="en-US" sz="1717">
                <a:solidFill>
                  <a:schemeClr val="dk1"/>
                </a:solidFill>
                <a:latin typeface="Roboto"/>
                <a:ea typeface="Roboto"/>
                <a:cs typeface="Roboto"/>
                <a:sym typeface="Roboto"/>
              </a:rPr>
              <a:t>Physical, emotional, mental, and social wellbeing in sexuality, relationships, and reproductive choices.</a:t>
            </a:r>
            <a:endParaRPr sz="1640">
              <a:solidFill>
                <a:schemeClr val="dk1"/>
              </a:solidFill>
              <a:latin typeface="Roboto Medium"/>
              <a:ea typeface="Roboto Medium"/>
              <a:cs typeface="Roboto Medium"/>
              <a:sym typeface="Roboto Medium"/>
            </a:endParaRPr>
          </a:p>
        </p:txBody>
      </p:sp>
      <p:sp>
        <p:nvSpPr>
          <p:cNvPr id="379" name="Google Shape;379;p57"/>
          <p:cNvSpPr txBox="1"/>
          <p:nvPr/>
        </p:nvSpPr>
        <p:spPr>
          <a:xfrm>
            <a:off x="6760200" y="2269725"/>
            <a:ext cx="4685100" cy="1248000"/>
          </a:xfrm>
          <a:prstGeom prst="rect">
            <a:avLst/>
          </a:prstGeom>
          <a:noFill/>
          <a:ln>
            <a:noFill/>
          </a:ln>
        </p:spPr>
        <p:txBody>
          <a:bodyPr spcFirstLastPara="1" wrap="square" lIns="91425" tIns="91425" rIns="91425" bIns="91425" anchor="t" anchorCtr="0">
            <a:normAutofit/>
          </a:bodyPr>
          <a:lstStyle/>
          <a:p>
            <a:pPr marL="0" marR="349250" lvl="0" indent="0" algn="l" rtl="0">
              <a:lnSpc>
                <a:spcPct val="115000"/>
              </a:lnSpc>
              <a:spcBef>
                <a:spcPts val="0"/>
              </a:spcBef>
              <a:spcAft>
                <a:spcPts val="0"/>
              </a:spcAft>
              <a:buNone/>
            </a:pPr>
            <a:r>
              <a:rPr lang="en-US" sz="1700">
                <a:solidFill>
                  <a:schemeClr val="dk1"/>
                </a:solidFill>
                <a:latin typeface="Roboto"/>
                <a:ea typeface="Roboto"/>
                <a:cs typeface="Roboto"/>
                <a:sym typeface="Roboto"/>
              </a:rPr>
              <a:t>An approach that prioritizes the rights, safety, and choices of GBV survivors in all GBV response and prevention efforts.</a:t>
            </a:r>
            <a:endParaRPr/>
          </a:p>
        </p:txBody>
      </p:sp>
      <p:sp>
        <p:nvSpPr>
          <p:cNvPr id="380" name="Google Shape;380;p57"/>
          <p:cNvSpPr txBox="1"/>
          <p:nvPr/>
        </p:nvSpPr>
        <p:spPr>
          <a:xfrm>
            <a:off x="704701" y="4703541"/>
            <a:ext cx="4398600" cy="1248000"/>
          </a:xfrm>
          <a:prstGeom prst="rect">
            <a:avLst/>
          </a:prstGeom>
          <a:noFill/>
          <a:ln>
            <a:noFill/>
          </a:ln>
        </p:spPr>
        <p:txBody>
          <a:bodyPr spcFirstLastPara="1" wrap="square" lIns="91425" tIns="91425" rIns="91425" bIns="91425" anchor="t" anchorCtr="0">
            <a:normAutofit/>
          </a:bodyPr>
          <a:lstStyle/>
          <a:p>
            <a:pPr marL="0" marR="12700" lvl="0" indent="0" algn="l" rtl="0">
              <a:lnSpc>
                <a:spcPct val="115000"/>
              </a:lnSpc>
              <a:spcBef>
                <a:spcPts val="0"/>
              </a:spcBef>
              <a:spcAft>
                <a:spcPts val="0"/>
              </a:spcAft>
              <a:buNone/>
            </a:pPr>
            <a:r>
              <a:rPr lang="en-US" sz="1700">
                <a:solidFill>
                  <a:schemeClr val="dk1"/>
                </a:solidFill>
                <a:latin typeface="Roboto"/>
                <a:ea typeface="Roboto"/>
                <a:cs typeface="Roboto"/>
                <a:sym typeface="Roboto"/>
              </a:rPr>
              <a:t>Services that recognize and address the unique needs, barriers, and experiences of all genders.</a:t>
            </a:r>
            <a:endParaRPr sz="1700" b="1">
              <a:solidFill>
                <a:schemeClr val="dk1"/>
              </a:solidFill>
              <a:latin typeface="Roboto"/>
              <a:ea typeface="Roboto"/>
              <a:cs typeface="Roboto"/>
              <a:sym typeface="Roboto"/>
            </a:endParaRPr>
          </a:p>
        </p:txBody>
      </p:sp>
      <p:pic>
        <p:nvPicPr>
          <p:cNvPr id="381" name="Google Shape;381;p57"/>
          <p:cNvPicPr preferRelativeResize="0"/>
          <p:nvPr/>
        </p:nvPicPr>
        <p:blipFill rotWithShape="1">
          <a:blip r:embed="rId4">
            <a:alphaModFix/>
          </a:blip>
          <a:srcRect l="26929" t="26928" r="27847" b="26617"/>
          <a:stretch/>
        </p:blipFill>
        <p:spPr>
          <a:xfrm>
            <a:off x="4877468" y="2263123"/>
            <a:ext cx="690680" cy="747750"/>
          </a:xfrm>
          <a:prstGeom prst="rect">
            <a:avLst/>
          </a:prstGeom>
          <a:noFill/>
          <a:ln>
            <a:noFill/>
          </a:ln>
        </p:spPr>
      </p:pic>
      <p:pic>
        <p:nvPicPr>
          <p:cNvPr id="382" name="Google Shape;382;p57"/>
          <p:cNvPicPr preferRelativeResize="0"/>
          <p:nvPr/>
        </p:nvPicPr>
        <p:blipFill rotWithShape="1">
          <a:blip r:embed="rId5">
            <a:alphaModFix/>
          </a:blip>
          <a:srcRect l="26942" t="22912" r="29663" b="22574"/>
          <a:stretch/>
        </p:blipFill>
        <p:spPr>
          <a:xfrm>
            <a:off x="10573848" y="1651148"/>
            <a:ext cx="751625" cy="848875"/>
          </a:xfrm>
          <a:prstGeom prst="rect">
            <a:avLst/>
          </a:prstGeom>
          <a:noFill/>
          <a:ln>
            <a:noFill/>
          </a:ln>
        </p:spPr>
      </p:pic>
      <p:pic>
        <p:nvPicPr>
          <p:cNvPr id="383" name="Google Shape;383;p57"/>
          <p:cNvPicPr preferRelativeResize="0"/>
          <p:nvPr/>
        </p:nvPicPr>
        <p:blipFill rotWithShape="1">
          <a:blip r:embed="rId6">
            <a:alphaModFix/>
          </a:blip>
          <a:srcRect l="26079" t="24755" r="24963" b="30160"/>
          <a:stretch/>
        </p:blipFill>
        <p:spPr>
          <a:xfrm>
            <a:off x="4621723" y="4180025"/>
            <a:ext cx="847980" cy="747755"/>
          </a:xfrm>
          <a:prstGeom prst="rect">
            <a:avLst/>
          </a:prstGeom>
          <a:noFill/>
          <a:ln>
            <a:noFill/>
          </a:ln>
        </p:spPr>
      </p:pic>
      <p:sp>
        <p:nvSpPr>
          <p:cNvPr id="384" name="Google Shape;384;p57"/>
          <p:cNvSpPr txBox="1"/>
          <p:nvPr/>
        </p:nvSpPr>
        <p:spPr>
          <a:xfrm>
            <a:off x="6849982" y="4842175"/>
            <a:ext cx="4146300" cy="1325700"/>
          </a:xfrm>
          <a:prstGeom prst="rect">
            <a:avLst/>
          </a:prstGeom>
          <a:noFill/>
          <a:ln>
            <a:noFill/>
          </a:ln>
        </p:spPr>
        <p:txBody>
          <a:bodyPr spcFirstLastPara="1" wrap="square" lIns="91425" tIns="91425" rIns="91425" bIns="91425" anchor="t" anchorCtr="0">
            <a:normAutofit/>
          </a:bodyPr>
          <a:lstStyle/>
          <a:p>
            <a:pPr marL="0" marR="0" lvl="0" indent="0" algn="l" rtl="0">
              <a:lnSpc>
                <a:spcPct val="115000"/>
              </a:lnSpc>
              <a:spcBef>
                <a:spcPts val="0"/>
              </a:spcBef>
              <a:spcAft>
                <a:spcPts val="0"/>
              </a:spcAft>
              <a:buNone/>
            </a:pPr>
            <a:r>
              <a:rPr lang="en-US" sz="1700">
                <a:solidFill>
                  <a:schemeClr val="dk1"/>
                </a:solidFill>
                <a:latin typeface="Roboto"/>
                <a:ea typeface="Roboto"/>
                <a:cs typeface="Roboto"/>
                <a:sym typeface="Roboto"/>
              </a:rPr>
              <a:t>Equitable access to resources and opportunities for financial independence and economic control.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58"/>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Gender equity, Gender Integration, Gender equality - what’s the difference?</a:t>
            </a:r>
            <a:endParaRPr sz="4400">
              <a:solidFill>
                <a:srgbClr val="ED2891"/>
              </a:solidFill>
              <a:latin typeface="Bebas Neue"/>
              <a:ea typeface="Bebas Neue"/>
              <a:cs typeface="Bebas Neue"/>
              <a:sym typeface="Bebas Neue"/>
            </a:endParaRPr>
          </a:p>
        </p:txBody>
      </p:sp>
      <p:grpSp>
        <p:nvGrpSpPr>
          <p:cNvPr id="390" name="Google Shape;390;p58"/>
          <p:cNvGrpSpPr/>
          <p:nvPr/>
        </p:nvGrpSpPr>
        <p:grpSpPr>
          <a:xfrm>
            <a:off x="1653351" y="2596178"/>
            <a:ext cx="8794246" cy="12325"/>
            <a:chOff x="1726750" y="2057400"/>
            <a:chExt cx="8430875" cy="12300"/>
          </a:xfrm>
        </p:grpSpPr>
        <p:cxnSp>
          <p:nvCxnSpPr>
            <p:cNvPr id="391" name="Google Shape;391;p58"/>
            <p:cNvCxnSpPr/>
            <p:nvPr/>
          </p:nvCxnSpPr>
          <p:spPr>
            <a:xfrm>
              <a:off x="1726750" y="2063550"/>
              <a:ext cx="4261800" cy="0"/>
            </a:xfrm>
            <a:prstGeom prst="straightConnector1">
              <a:avLst/>
            </a:prstGeom>
            <a:noFill/>
            <a:ln w="76200" cap="flat" cmpd="sng">
              <a:solidFill>
                <a:srgbClr val="59BDC7"/>
              </a:solidFill>
              <a:prstDash val="solid"/>
              <a:round/>
              <a:headEnd type="oval" w="med" len="med"/>
              <a:tailEnd type="triangle" w="med" len="med"/>
            </a:ln>
          </p:spPr>
        </p:cxnSp>
        <p:cxnSp>
          <p:nvCxnSpPr>
            <p:cNvPr id="392" name="Google Shape;392;p58"/>
            <p:cNvCxnSpPr/>
            <p:nvPr/>
          </p:nvCxnSpPr>
          <p:spPr>
            <a:xfrm>
              <a:off x="5780325" y="2057400"/>
              <a:ext cx="4377300" cy="12300"/>
            </a:xfrm>
            <a:prstGeom prst="straightConnector1">
              <a:avLst/>
            </a:prstGeom>
            <a:noFill/>
            <a:ln w="76200" cap="flat" cmpd="sng">
              <a:solidFill>
                <a:srgbClr val="59BDC7"/>
              </a:solidFill>
              <a:prstDash val="solid"/>
              <a:round/>
              <a:headEnd type="none" w="med" len="med"/>
              <a:tailEnd type="diamond" w="med" len="med"/>
            </a:ln>
          </p:spPr>
        </p:cxnSp>
      </p:grpSp>
      <p:sp>
        <p:nvSpPr>
          <p:cNvPr id="393" name="Google Shape;393;p58"/>
          <p:cNvSpPr txBox="1">
            <a:spLocks noGrp="1"/>
          </p:cNvSpPr>
          <p:nvPr>
            <p:ph type="title"/>
          </p:nvPr>
        </p:nvSpPr>
        <p:spPr>
          <a:xfrm>
            <a:off x="934825" y="2867125"/>
            <a:ext cx="23811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500" b="0">
                <a:solidFill>
                  <a:srgbClr val="58BCC7"/>
                </a:solidFill>
                <a:latin typeface="Bebas Neue"/>
                <a:ea typeface="Bebas Neue"/>
                <a:cs typeface="Bebas Neue"/>
                <a:sym typeface="Bebas Neue"/>
              </a:rPr>
              <a:t>Gender equity</a:t>
            </a:r>
            <a:endParaRPr sz="2500" b="0">
              <a:solidFill>
                <a:srgbClr val="58BCC7"/>
              </a:solidFill>
              <a:latin typeface="Bebas Neue"/>
              <a:ea typeface="Bebas Neue"/>
              <a:cs typeface="Bebas Neue"/>
              <a:sym typeface="Bebas Neue"/>
            </a:endParaRPr>
          </a:p>
        </p:txBody>
      </p:sp>
      <p:sp>
        <p:nvSpPr>
          <p:cNvPr id="394" name="Google Shape;394;p58"/>
          <p:cNvSpPr txBox="1">
            <a:spLocks noGrp="1"/>
          </p:cNvSpPr>
          <p:nvPr>
            <p:ph type="title"/>
          </p:nvPr>
        </p:nvSpPr>
        <p:spPr>
          <a:xfrm>
            <a:off x="4663200" y="2867125"/>
            <a:ext cx="2744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500" b="0">
                <a:solidFill>
                  <a:srgbClr val="58BCC7"/>
                </a:solidFill>
                <a:latin typeface="Bebas Neue"/>
                <a:ea typeface="Bebas Neue"/>
                <a:cs typeface="Bebas Neue"/>
                <a:sym typeface="Bebas Neue"/>
              </a:rPr>
              <a:t>Gender integration</a:t>
            </a:r>
            <a:endParaRPr sz="2500" b="0">
              <a:solidFill>
                <a:srgbClr val="58BCC7"/>
              </a:solidFill>
              <a:latin typeface="Bebas Neue"/>
              <a:ea typeface="Bebas Neue"/>
              <a:cs typeface="Bebas Neue"/>
              <a:sym typeface="Bebas Neue"/>
            </a:endParaRPr>
          </a:p>
        </p:txBody>
      </p:sp>
      <p:sp>
        <p:nvSpPr>
          <p:cNvPr id="395" name="Google Shape;395;p58"/>
          <p:cNvSpPr txBox="1">
            <a:spLocks noGrp="1"/>
          </p:cNvSpPr>
          <p:nvPr>
            <p:ph type="title"/>
          </p:nvPr>
        </p:nvSpPr>
        <p:spPr>
          <a:xfrm>
            <a:off x="8924100" y="2867125"/>
            <a:ext cx="19413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500" b="0">
                <a:solidFill>
                  <a:srgbClr val="58BCC7"/>
                </a:solidFill>
                <a:latin typeface="Bebas Neue"/>
                <a:ea typeface="Bebas Neue"/>
                <a:cs typeface="Bebas Neue"/>
                <a:sym typeface="Bebas Neue"/>
              </a:rPr>
              <a:t>Gender equality</a:t>
            </a:r>
            <a:endParaRPr sz="2500" b="0">
              <a:solidFill>
                <a:srgbClr val="58BCC7"/>
              </a:solidFill>
              <a:latin typeface="Bebas Neue"/>
              <a:ea typeface="Bebas Neue"/>
              <a:cs typeface="Bebas Neue"/>
              <a:sym typeface="Bebas Neue"/>
            </a:endParaRPr>
          </a:p>
        </p:txBody>
      </p:sp>
      <p:sp>
        <p:nvSpPr>
          <p:cNvPr id="396" name="Google Shape;396;p58"/>
          <p:cNvSpPr txBox="1"/>
          <p:nvPr/>
        </p:nvSpPr>
        <p:spPr>
          <a:xfrm>
            <a:off x="934825" y="3453500"/>
            <a:ext cx="2800200" cy="30000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900">
                <a:solidFill>
                  <a:schemeClr val="dk1"/>
                </a:solidFill>
                <a:latin typeface="Roboto"/>
                <a:ea typeface="Roboto"/>
                <a:cs typeface="Roboto"/>
                <a:sym typeface="Roboto"/>
              </a:rPr>
              <a:t>The </a:t>
            </a:r>
            <a:r>
              <a:rPr lang="en-US" sz="1900" b="1">
                <a:solidFill>
                  <a:schemeClr val="dk1"/>
                </a:solidFill>
                <a:latin typeface="Roboto"/>
                <a:ea typeface="Roboto"/>
                <a:cs typeface="Roboto"/>
                <a:sym typeface="Roboto"/>
              </a:rPr>
              <a:t>process</a:t>
            </a:r>
            <a:r>
              <a:rPr lang="en-US" sz="1900">
                <a:solidFill>
                  <a:schemeClr val="dk1"/>
                </a:solidFill>
                <a:latin typeface="Roboto"/>
                <a:ea typeface="Roboto"/>
                <a:cs typeface="Roboto"/>
                <a:sym typeface="Roboto"/>
              </a:rPr>
              <a:t> of being fair to people of all gender identities.</a:t>
            </a:r>
            <a:endParaRPr>
              <a:solidFill>
                <a:schemeClr val="dk1"/>
              </a:solidFill>
            </a:endParaRPr>
          </a:p>
        </p:txBody>
      </p:sp>
      <p:sp>
        <p:nvSpPr>
          <p:cNvPr id="397" name="Google Shape;397;p58"/>
          <p:cNvSpPr txBox="1"/>
          <p:nvPr/>
        </p:nvSpPr>
        <p:spPr>
          <a:xfrm>
            <a:off x="4620025" y="3453500"/>
            <a:ext cx="3144300" cy="30000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900">
                <a:solidFill>
                  <a:schemeClr val="dk1"/>
                </a:solidFill>
                <a:latin typeface="Roboto"/>
                <a:ea typeface="Roboto"/>
                <a:cs typeface="Roboto"/>
                <a:sym typeface="Roboto"/>
              </a:rPr>
              <a:t>An </a:t>
            </a:r>
            <a:r>
              <a:rPr lang="en-US" sz="1900" b="1">
                <a:solidFill>
                  <a:schemeClr val="dk1"/>
                </a:solidFill>
                <a:latin typeface="Roboto"/>
                <a:ea typeface="Roboto"/>
                <a:cs typeface="Roboto"/>
                <a:sym typeface="Roboto"/>
              </a:rPr>
              <a:t>approach</a:t>
            </a:r>
            <a:r>
              <a:rPr lang="en-US" sz="1900">
                <a:solidFill>
                  <a:schemeClr val="dk1"/>
                </a:solidFill>
                <a:latin typeface="Roboto"/>
                <a:ea typeface="Roboto"/>
                <a:cs typeface="Roboto"/>
                <a:sym typeface="Roboto"/>
              </a:rPr>
              <a:t> to ensure the inclusion of gender equity considerations across an organization’s policies, strategies, program activities and expected results as well as its culture and operational processes. </a:t>
            </a:r>
            <a:endParaRPr>
              <a:solidFill>
                <a:schemeClr val="dk1"/>
              </a:solidFill>
            </a:endParaRPr>
          </a:p>
        </p:txBody>
      </p:sp>
      <p:sp>
        <p:nvSpPr>
          <p:cNvPr id="398" name="Google Shape;398;p58"/>
          <p:cNvSpPr txBox="1"/>
          <p:nvPr/>
        </p:nvSpPr>
        <p:spPr>
          <a:xfrm>
            <a:off x="8877925" y="3453500"/>
            <a:ext cx="2911200" cy="30000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1900">
                <a:solidFill>
                  <a:schemeClr val="dk1"/>
                </a:solidFill>
                <a:latin typeface="Roboto"/>
                <a:ea typeface="Roboto"/>
                <a:cs typeface="Roboto"/>
                <a:sym typeface="Roboto"/>
              </a:rPr>
              <a:t>The </a:t>
            </a:r>
            <a:r>
              <a:rPr lang="en-US" sz="1900" b="1">
                <a:solidFill>
                  <a:schemeClr val="dk1"/>
                </a:solidFill>
                <a:latin typeface="Roboto"/>
                <a:ea typeface="Roboto"/>
                <a:cs typeface="Roboto"/>
                <a:sym typeface="Roboto"/>
              </a:rPr>
              <a:t>achievement</a:t>
            </a:r>
            <a:r>
              <a:rPr lang="en-US" sz="1900">
                <a:solidFill>
                  <a:schemeClr val="dk1"/>
                </a:solidFill>
                <a:latin typeface="Roboto"/>
                <a:ea typeface="Roboto"/>
                <a:cs typeface="Roboto"/>
                <a:sym typeface="Roboto"/>
              </a:rPr>
              <a:t> of equal rights, status and equal access to knowledge, resources and opportunities regardless of gender identity and/or expression. </a:t>
            </a:r>
            <a:endParaRPr sz="1900">
              <a:solidFill>
                <a:schemeClr val="dk1"/>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59"/>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4400">
                <a:solidFill>
                  <a:srgbClr val="ED2891"/>
                </a:solidFill>
                <a:latin typeface="Bebas Neue"/>
                <a:ea typeface="Bebas Neue"/>
                <a:cs typeface="Bebas Neue"/>
                <a:sym typeface="Bebas Neue"/>
              </a:rPr>
              <a:t>Gender equity, Gender Integration, Gender equality - what’s the difference?</a:t>
            </a:r>
            <a:endParaRPr sz="4400">
              <a:solidFill>
                <a:srgbClr val="ED2891"/>
              </a:solidFill>
              <a:latin typeface="Bebas Neue"/>
              <a:ea typeface="Bebas Neue"/>
              <a:cs typeface="Bebas Neue"/>
              <a:sym typeface="Bebas Neue"/>
            </a:endParaRPr>
          </a:p>
        </p:txBody>
      </p:sp>
      <p:grpSp>
        <p:nvGrpSpPr>
          <p:cNvPr id="404" name="Google Shape;404;p59"/>
          <p:cNvGrpSpPr/>
          <p:nvPr/>
        </p:nvGrpSpPr>
        <p:grpSpPr>
          <a:xfrm>
            <a:off x="1653351" y="4882178"/>
            <a:ext cx="8794246" cy="12325"/>
            <a:chOff x="1726750" y="2057400"/>
            <a:chExt cx="8430875" cy="12300"/>
          </a:xfrm>
        </p:grpSpPr>
        <p:cxnSp>
          <p:nvCxnSpPr>
            <p:cNvPr id="405" name="Google Shape;405;p59"/>
            <p:cNvCxnSpPr/>
            <p:nvPr/>
          </p:nvCxnSpPr>
          <p:spPr>
            <a:xfrm>
              <a:off x="1726750" y="2063550"/>
              <a:ext cx="4261800" cy="0"/>
            </a:xfrm>
            <a:prstGeom prst="straightConnector1">
              <a:avLst/>
            </a:prstGeom>
            <a:noFill/>
            <a:ln w="76200" cap="flat" cmpd="sng">
              <a:solidFill>
                <a:srgbClr val="59BDC7"/>
              </a:solidFill>
              <a:prstDash val="solid"/>
              <a:round/>
              <a:headEnd type="oval" w="med" len="med"/>
              <a:tailEnd type="triangle" w="med" len="med"/>
            </a:ln>
          </p:spPr>
        </p:cxnSp>
        <p:cxnSp>
          <p:nvCxnSpPr>
            <p:cNvPr id="406" name="Google Shape;406;p59"/>
            <p:cNvCxnSpPr/>
            <p:nvPr/>
          </p:nvCxnSpPr>
          <p:spPr>
            <a:xfrm>
              <a:off x="5780325" y="2057400"/>
              <a:ext cx="4377300" cy="12300"/>
            </a:xfrm>
            <a:prstGeom prst="straightConnector1">
              <a:avLst/>
            </a:prstGeom>
            <a:noFill/>
            <a:ln w="76200" cap="flat" cmpd="sng">
              <a:solidFill>
                <a:srgbClr val="59BDC7"/>
              </a:solidFill>
              <a:prstDash val="solid"/>
              <a:round/>
              <a:headEnd type="none" w="med" len="med"/>
              <a:tailEnd type="diamond" w="med" len="med"/>
            </a:ln>
          </p:spPr>
        </p:cxnSp>
      </p:grpSp>
      <p:sp>
        <p:nvSpPr>
          <p:cNvPr id="407" name="Google Shape;407;p59"/>
          <p:cNvSpPr txBox="1">
            <a:spLocks noGrp="1"/>
          </p:cNvSpPr>
          <p:nvPr>
            <p:ph type="title"/>
          </p:nvPr>
        </p:nvSpPr>
        <p:spPr>
          <a:xfrm>
            <a:off x="934825" y="5153125"/>
            <a:ext cx="23811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500" b="0">
                <a:solidFill>
                  <a:srgbClr val="58BCC7"/>
                </a:solidFill>
                <a:latin typeface="Bebas Neue"/>
                <a:ea typeface="Bebas Neue"/>
                <a:cs typeface="Bebas Neue"/>
                <a:sym typeface="Bebas Neue"/>
              </a:rPr>
              <a:t>Equal Treatment</a:t>
            </a:r>
            <a:endParaRPr sz="2500" b="0">
              <a:solidFill>
                <a:srgbClr val="58BCC7"/>
              </a:solidFill>
              <a:latin typeface="Bebas Neue"/>
              <a:ea typeface="Bebas Neue"/>
              <a:cs typeface="Bebas Neue"/>
              <a:sym typeface="Bebas Neue"/>
            </a:endParaRPr>
          </a:p>
        </p:txBody>
      </p:sp>
      <p:sp>
        <p:nvSpPr>
          <p:cNvPr id="408" name="Google Shape;408;p59"/>
          <p:cNvSpPr txBox="1">
            <a:spLocks noGrp="1"/>
          </p:cNvSpPr>
          <p:nvPr>
            <p:ph type="title"/>
          </p:nvPr>
        </p:nvSpPr>
        <p:spPr>
          <a:xfrm>
            <a:off x="4501575" y="5153125"/>
            <a:ext cx="2744700" cy="7635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sz="2500" b="0">
                <a:solidFill>
                  <a:srgbClr val="58BCC7"/>
                </a:solidFill>
                <a:latin typeface="Bebas Neue"/>
                <a:ea typeface="Bebas Neue"/>
                <a:cs typeface="Bebas Neue"/>
                <a:sym typeface="Bebas Neue"/>
              </a:rPr>
              <a:t>Equity</a:t>
            </a:r>
            <a:endParaRPr sz="2500" b="0">
              <a:solidFill>
                <a:srgbClr val="58BCC7"/>
              </a:solidFill>
              <a:latin typeface="Bebas Neue"/>
              <a:ea typeface="Bebas Neue"/>
              <a:cs typeface="Bebas Neue"/>
              <a:sym typeface="Bebas Neue"/>
            </a:endParaRPr>
          </a:p>
          <a:p>
            <a:pPr marL="0" lvl="0" indent="0" algn="l" rtl="0">
              <a:spcBef>
                <a:spcPts val="0"/>
              </a:spcBef>
              <a:spcAft>
                <a:spcPts val="0"/>
              </a:spcAft>
              <a:buNone/>
            </a:pPr>
            <a:endParaRPr sz="2500" b="0">
              <a:solidFill>
                <a:srgbClr val="58BCC7"/>
              </a:solidFill>
              <a:latin typeface="Bebas Neue"/>
              <a:ea typeface="Bebas Neue"/>
              <a:cs typeface="Bebas Neue"/>
              <a:sym typeface="Bebas Neue"/>
            </a:endParaRPr>
          </a:p>
        </p:txBody>
      </p:sp>
      <p:sp>
        <p:nvSpPr>
          <p:cNvPr id="409" name="Google Shape;409;p59"/>
          <p:cNvSpPr txBox="1">
            <a:spLocks noGrp="1"/>
          </p:cNvSpPr>
          <p:nvPr>
            <p:ph type="title"/>
          </p:nvPr>
        </p:nvSpPr>
        <p:spPr>
          <a:xfrm>
            <a:off x="9381300" y="5153125"/>
            <a:ext cx="1941300" cy="76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500" b="0">
                <a:solidFill>
                  <a:srgbClr val="58BCC7"/>
                </a:solidFill>
                <a:latin typeface="Bebas Neue"/>
                <a:ea typeface="Bebas Neue"/>
                <a:cs typeface="Bebas Neue"/>
                <a:sym typeface="Bebas Neue"/>
              </a:rPr>
              <a:t>True Equality</a:t>
            </a:r>
            <a:endParaRPr sz="2500" b="0">
              <a:solidFill>
                <a:srgbClr val="58BCC7"/>
              </a:solidFill>
              <a:latin typeface="Bebas Neue"/>
              <a:ea typeface="Bebas Neue"/>
              <a:cs typeface="Bebas Neue"/>
              <a:sym typeface="Bebas Neue"/>
            </a:endParaRPr>
          </a:p>
        </p:txBody>
      </p:sp>
      <p:pic>
        <p:nvPicPr>
          <p:cNvPr id="410" name="Google Shape;410;p59"/>
          <p:cNvPicPr preferRelativeResize="0"/>
          <p:nvPr/>
        </p:nvPicPr>
        <p:blipFill rotWithShape="1">
          <a:blip r:embed="rId3">
            <a:alphaModFix/>
          </a:blip>
          <a:srcRect l="12762" t="1574" r="13934" b="24487"/>
          <a:stretch/>
        </p:blipFill>
        <p:spPr>
          <a:xfrm>
            <a:off x="8591450" y="2794750"/>
            <a:ext cx="2936025" cy="1828800"/>
          </a:xfrm>
          <a:prstGeom prst="rect">
            <a:avLst/>
          </a:prstGeom>
          <a:noFill/>
          <a:ln>
            <a:noFill/>
          </a:ln>
        </p:spPr>
      </p:pic>
      <p:pic>
        <p:nvPicPr>
          <p:cNvPr id="411" name="Google Shape;411;p59"/>
          <p:cNvPicPr preferRelativeResize="0"/>
          <p:nvPr/>
        </p:nvPicPr>
        <p:blipFill rotWithShape="1">
          <a:blip r:embed="rId4">
            <a:alphaModFix/>
          </a:blip>
          <a:srcRect l="17587" t="2978" r="10063" b="24007"/>
          <a:stretch/>
        </p:blipFill>
        <p:spPr>
          <a:xfrm>
            <a:off x="4501575" y="2792575"/>
            <a:ext cx="2936025" cy="1830975"/>
          </a:xfrm>
          <a:prstGeom prst="rect">
            <a:avLst/>
          </a:prstGeom>
          <a:noFill/>
          <a:ln>
            <a:noFill/>
          </a:ln>
        </p:spPr>
      </p:pic>
      <p:pic>
        <p:nvPicPr>
          <p:cNvPr id="412" name="Google Shape;412;p59"/>
          <p:cNvPicPr preferRelativeResize="0"/>
          <p:nvPr/>
        </p:nvPicPr>
        <p:blipFill rotWithShape="1">
          <a:blip r:embed="rId5">
            <a:alphaModFix/>
          </a:blip>
          <a:srcRect l="13139" t="1414" r="13087" b="24130"/>
          <a:stretch/>
        </p:blipFill>
        <p:spPr>
          <a:xfrm>
            <a:off x="509225" y="2792575"/>
            <a:ext cx="2936025" cy="1830975"/>
          </a:xfrm>
          <a:prstGeom prst="rect">
            <a:avLst/>
          </a:prstGeom>
          <a:noFill/>
          <a:ln>
            <a:noFill/>
          </a:ln>
        </p:spPr>
      </p:pic>
      <p:sp>
        <p:nvSpPr>
          <p:cNvPr id="413" name="Google Shape;413;p59"/>
          <p:cNvSpPr txBox="1"/>
          <p:nvPr/>
        </p:nvSpPr>
        <p:spPr>
          <a:xfrm>
            <a:off x="96775" y="6446200"/>
            <a:ext cx="6912300" cy="39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solidFill>
                  <a:srgbClr val="464646"/>
                </a:solidFill>
                <a:latin typeface="Roboto"/>
                <a:ea typeface="Roboto"/>
                <a:cs typeface="Roboto"/>
                <a:sym typeface="Roboto"/>
              </a:rPr>
              <a:t>Image credit: Government of Canada, GBA Plus: Equality or Equity?</a:t>
            </a:r>
            <a:endParaRPr sz="1000">
              <a:solidFill>
                <a:srgbClr val="464646"/>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
      <a:dk1>
        <a:srgbClr val="000000"/>
      </a:dk1>
      <a:lt1>
        <a:srgbClr val="FFFFFF"/>
      </a:lt1>
      <a:dk2>
        <a:srgbClr val="474748"/>
      </a:dk2>
      <a:lt2>
        <a:srgbClr val="E7E6E6"/>
      </a:lt2>
      <a:accent1>
        <a:srgbClr val="59BCC7"/>
      </a:accent1>
      <a:accent2>
        <a:srgbClr val="355DAB"/>
      </a:accent2>
      <a:accent3>
        <a:srgbClr val="00A880"/>
      </a:accent3>
      <a:accent4>
        <a:srgbClr val="ED2891"/>
      </a:accent4>
      <a:accent5>
        <a:srgbClr val="EA155B"/>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59BCC7"/>
      </a:accent1>
      <a:accent2>
        <a:srgbClr val="355DAB"/>
      </a:accent2>
      <a:accent3>
        <a:srgbClr val="00A880"/>
      </a:accent3>
      <a:accent4>
        <a:srgbClr val="ED2891"/>
      </a:accent4>
      <a:accent5>
        <a:srgbClr val="EA155B"/>
      </a:accent5>
      <a:accent6>
        <a:srgbClr val="474748"/>
      </a:accent6>
      <a:hlink>
        <a:srgbClr val="00A880"/>
      </a:hlink>
      <a:folHlink>
        <a:srgbClr val="355DA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ED2891"/>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Custom 1">
      <a:dk1>
        <a:srgbClr val="000000"/>
      </a:dk1>
      <a:lt1>
        <a:srgbClr val="FFFFFF"/>
      </a:lt1>
      <a:dk2>
        <a:srgbClr val="474748"/>
      </a:dk2>
      <a:lt2>
        <a:srgbClr val="E7E6E6"/>
      </a:lt2>
      <a:accent1>
        <a:srgbClr val="59BCC7"/>
      </a:accent1>
      <a:accent2>
        <a:srgbClr val="355DAB"/>
      </a:accent2>
      <a:accent3>
        <a:srgbClr val="00A880"/>
      </a:accent3>
      <a:accent4>
        <a:srgbClr val="ED2891"/>
      </a:accent4>
      <a:accent5>
        <a:srgbClr val="EA155B"/>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b04e3bf-eb77-48e0-9993-e01b67b1c33a" xsi:nil="true"/>
    <lcf76f155ced4ddcb4097134ff3c332f xmlns="a61ac17d-acd7-4541-bae9-b373390ade19">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DE08CC696184A4EAF1EC7095BAD2AA1" ma:contentTypeVersion="19" ma:contentTypeDescription="Create a new document." ma:contentTypeScope="" ma:versionID="eb4fb4b37a562a645d4f6a47bb27f744">
  <xsd:schema xmlns:xsd="http://www.w3.org/2001/XMLSchema" xmlns:xs="http://www.w3.org/2001/XMLSchema" xmlns:p="http://schemas.microsoft.com/office/2006/metadata/properties" xmlns:ns2="a61ac17d-acd7-4541-bae9-b373390ade19" xmlns:ns3="4c809d59-d92c-4eeb-8e61-f697f9bbde70" xmlns:ns4="2b04e3bf-eb77-48e0-9993-e01b67b1c33a" targetNamespace="http://schemas.microsoft.com/office/2006/metadata/properties" ma:root="true" ma:fieldsID="8708d1caa17926d54e1cc9b1a9e76172" ns2:_="" ns3:_="" ns4:_="">
    <xsd:import namespace="a61ac17d-acd7-4541-bae9-b373390ade19"/>
    <xsd:import namespace="4c809d59-d92c-4eeb-8e61-f697f9bbde70"/>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ac17d-acd7-4541-bae9-b373390ade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809d59-d92c-4eeb-8e61-f697f9bbde7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8aa3cf98-e111-4e77-b6fe-f4731449b4e9}" ma:internalName="TaxCatchAll" ma:showField="CatchAllData" ma:web="4c809d59-d92c-4eeb-8e61-f697f9bbde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8BB8C8-8529-4FBB-9936-148D876CF960}">
  <ds:schemaRefs>
    <ds:schemaRef ds:uri="http://schemas.microsoft.com/sharepoint/v3/contenttype/forms"/>
  </ds:schemaRefs>
</ds:datastoreItem>
</file>

<file path=customXml/itemProps2.xml><?xml version="1.0" encoding="utf-8"?>
<ds:datastoreItem xmlns:ds="http://schemas.openxmlformats.org/officeDocument/2006/customXml" ds:itemID="{51C0CAA0-C522-4119-BD9C-B36EA25AB488}">
  <ds:schemaRefs>
    <ds:schemaRef ds:uri="http://schemas.microsoft.com/office/2006/metadata/properties"/>
    <ds:schemaRef ds:uri="http://schemas.microsoft.com/office/infopath/2007/PartnerControls"/>
    <ds:schemaRef ds:uri="2b04e3bf-eb77-48e0-9993-e01b67b1c33a"/>
    <ds:schemaRef ds:uri="a61ac17d-acd7-4541-bae9-b373390ade19"/>
  </ds:schemaRefs>
</ds:datastoreItem>
</file>

<file path=customXml/itemProps3.xml><?xml version="1.0" encoding="utf-8"?>
<ds:datastoreItem xmlns:ds="http://schemas.openxmlformats.org/officeDocument/2006/customXml" ds:itemID="{B2733A75-566B-4B71-A642-BD18973344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1ac17d-acd7-4541-bae9-b373390ade19"/>
    <ds:schemaRef ds:uri="4c809d59-d92c-4eeb-8e61-f697f9bbde70"/>
    <ds:schemaRef ds:uri="2b04e3bf-eb77-48e0-9993-e01b67b1c3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7737</Words>
  <Application>Microsoft Office PowerPoint</Application>
  <PresentationFormat>Widescreen</PresentationFormat>
  <Paragraphs>427</Paragraphs>
  <Slides>30</Slides>
  <Notes>30</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30</vt:i4>
      </vt:variant>
    </vt:vector>
  </HeadingPairs>
  <TitlesOfParts>
    <vt:vector size="41" baseType="lpstr">
      <vt:lpstr>Calibri</vt:lpstr>
      <vt:lpstr>Roboto Medium</vt:lpstr>
      <vt:lpstr>Roboto</vt:lpstr>
      <vt:lpstr>Arial</vt:lpstr>
      <vt:lpstr>Bebas Neue</vt:lpstr>
      <vt:lpstr>Poppins</vt:lpstr>
      <vt:lpstr>Raleway</vt:lpstr>
      <vt:lpstr>Office Theme</vt:lpstr>
      <vt:lpstr>Office Theme</vt:lpstr>
      <vt:lpstr>Office Theme</vt:lpstr>
      <vt:lpstr>Office Theme</vt:lpstr>
      <vt:lpstr>PowerPoint Presentation</vt:lpstr>
      <vt:lpstr>Learning Objectives</vt:lpstr>
      <vt:lpstr>AGENDA</vt:lpstr>
      <vt:lpstr>ICEBREAKER </vt:lpstr>
      <vt:lpstr>1. Key concepts</vt:lpstr>
      <vt:lpstr>Defining key concepts</vt:lpstr>
      <vt:lpstr>Defining key concepts</vt:lpstr>
      <vt:lpstr>Gender equity, Gender Integration, Gender equality - what’s the difference?</vt:lpstr>
      <vt:lpstr>Gender equity, Gender Integration, Gender equality - what’s the difference?</vt:lpstr>
      <vt:lpstr>2. gender norms and gender transformative programming</vt:lpstr>
      <vt:lpstr>WHY INTEGRATE GENDER equality IN All development sectors?</vt:lpstr>
      <vt:lpstr>WHY INTEGRATE GENDER equality IN All development sectors?</vt:lpstr>
      <vt:lpstr>Gender Norms </vt:lpstr>
      <vt:lpstr>what is Gender transformative programming?</vt:lpstr>
      <vt:lpstr>Gender transformative programming: what it is and what it isn’t</vt:lpstr>
      <vt:lpstr>Gender transformative programming: what it is and what it isn’t</vt:lpstr>
      <vt:lpstr>3. Gender integration in practice</vt:lpstr>
      <vt:lpstr>Conducting Gender Analysis</vt:lpstr>
      <vt:lpstr>Conducting Gender Analysis</vt:lpstr>
      <vt:lpstr>Conceptual framework The Socio-ecological Framework (SEF)</vt:lpstr>
      <vt:lpstr>using The socio-ecological framework in gender analysis</vt:lpstr>
      <vt:lpstr>Community Engagement</vt:lpstr>
      <vt:lpstr>Effective Community Engagement</vt:lpstr>
      <vt:lpstr>Case Study: Community Health Program</vt:lpstr>
      <vt:lpstr>Case Study: Approaches to Consider</vt:lpstr>
      <vt:lpstr>4. What does this mean for your role?</vt:lpstr>
      <vt:lpstr>PowerPoint Presentation</vt:lpstr>
      <vt:lpstr>Key Takeaways</vt:lpstr>
      <vt:lpstr>5. further resources</vt:lpstr>
      <vt:lpstr>Further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Meghan Cutherell</cp:lastModifiedBy>
  <cp:revision>1</cp:revision>
  <dcterms:modified xsi:type="dcterms:W3CDTF">2025-09-03T13:21:22Z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0x0101007DE08CC696184A4EAF1EC7095BAD2AA1</vt:lpwstr>
  </property>
  <property fmtid="{D5CDD505-2E9C-101B-9397-08002B2CF9AE}" pid="3" name="MediaServiceImageTags">
    <vt:lpwstr/>
  </property>
</Properties>
</file>